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795">
          <p15:clr>
            <a:srgbClr val="A4A3A4"/>
          </p15:clr>
        </p15:guide>
        <p15:guide id="3" pos="189">
          <p15:clr>
            <a:srgbClr val="A4A3A4"/>
          </p15:clr>
        </p15:guide>
        <p15:guide id="4" orient="horz" pos="4201">
          <p15:clr>
            <a:srgbClr val="A4A3A4"/>
          </p15:clr>
        </p15:guide>
        <p15:guide id="5" pos="7469">
          <p15:clr>
            <a:srgbClr val="A4A3A4"/>
          </p15:clr>
        </p15:guide>
        <p15:guide id="6" orient="horz" pos="3634">
          <p15:clr>
            <a:srgbClr val="A4A3A4"/>
          </p15:clr>
        </p15:guide>
        <p15:guide id="7" orient="horz" pos="414">
          <p15:clr>
            <a:srgbClr val="A4A3A4"/>
          </p15:clr>
        </p15:guide>
        <p15:guide id="8" pos="506">
          <p15:clr>
            <a:srgbClr val="A4A3A4"/>
          </p15:clr>
        </p15:guide>
        <p15:guide id="9" orient="horz" pos="913">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im6U0Vt1aWHlIrBwi74v00XKkPh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2A8271-F662-4EED-ABFB-6CFC6ACE2A61}">
  <a:tblStyle styleId="{0D2A8271-F662-4EED-ABFB-6CFC6ACE2A6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648"/>
  </p:normalViewPr>
  <p:slideViewPr>
    <p:cSldViewPr snapToGrid="0">
      <p:cViewPr varScale="1">
        <p:scale>
          <a:sx n="115" d="100"/>
          <a:sy n="115" d="100"/>
        </p:scale>
        <p:origin x="240" y="232"/>
      </p:cViewPr>
      <p:guideLst>
        <p:guide orient="horz" pos="2160"/>
        <p:guide pos="3795"/>
        <p:guide pos="189"/>
        <p:guide orient="horz" pos="4201"/>
        <p:guide pos="7469"/>
        <p:guide orient="horz" pos="3634"/>
        <p:guide orient="horz" pos="414"/>
        <p:guide pos="506"/>
        <p:guide orient="horz" pos="91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NUL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erardo\Downloads\LAZIO_GRAFICI%20(4).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erardo\Downloads\LAZIO_GRAFICI%20(4).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562545506758502E-2"/>
          <c:y val="3.7545984480854597E-2"/>
          <c:w val="0.83362776503330804"/>
          <c:h val="0.80582161285903497"/>
        </c:manualLayout>
      </c:layout>
      <c:barChart>
        <c:barDir val="col"/>
        <c:grouping val="clustered"/>
        <c:varyColors val="0"/>
        <c:ser>
          <c:idx val="4"/>
          <c:order val="0"/>
          <c:tx>
            <c:strRef>
              <c:f>'[LAZIO_GRAFICI (4).xls]Foglio2'!$A$3</c:f>
              <c:strCache>
                <c:ptCount val="1"/>
                <c:pt idx="0">
                  <c:v>Crescita medio annua</c:v>
                </c:pt>
              </c:strCache>
            </c:strRef>
          </c:tx>
          <c:spPr>
            <a:solidFill>
              <a:schemeClr val="accent6">
                <a:lumMod val="75000"/>
              </a:schemeClr>
            </a:solidFill>
            <a:ln>
              <a:solidFill>
                <a:schemeClr val="tx1"/>
              </a:solidFill>
            </a:ln>
          </c:spPr>
          <c:invertIfNegative val="0"/>
          <c:cat>
            <c:strRef>
              <c:f>'[LAZIO_GRAFICI (4).xls]Foglio2'!$E$4:$E$7</c:f>
              <c:strCache>
                <c:ptCount val="4"/>
                <c:pt idx="0">
                  <c:v>Italia</c:v>
                </c:pt>
                <c:pt idx="1">
                  <c:v>Roma</c:v>
                </c:pt>
                <c:pt idx="2">
                  <c:v>Milano</c:v>
                </c:pt>
                <c:pt idx="3">
                  <c:v>Napoli</c:v>
                </c:pt>
              </c:strCache>
            </c:strRef>
          </c:cat>
          <c:val>
            <c:numRef>
              <c:f>'[LAZIO_GRAFICI (4).xls]Foglio2'!$A$4:$A$7</c:f>
              <c:numCache>
                <c:formatCode>0</c:formatCode>
                <c:ptCount val="4"/>
                <c:pt idx="0">
                  <c:v>-0.5</c:v>
                </c:pt>
                <c:pt idx="1">
                  <c:v>5.5</c:v>
                </c:pt>
                <c:pt idx="2">
                  <c:v>11</c:v>
                </c:pt>
                <c:pt idx="3">
                  <c:v>-1.502488433265925</c:v>
                </c:pt>
              </c:numCache>
            </c:numRef>
          </c:val>
          <c:extLst>
            <c:ext xmlns:c16="http://schemas.microsoft.com/office/drawing/2014/chart" uri="{C3380CC4-5D6E-409C-BE32-E72D297353CC}">
              <c16:uniqueId val="{00000000-74F3-4AF8-A996-D1E1412E811F}"/>
            </c:ext>
          </c:extLst>
        </c:ser>
        <c:ser>
          <c:idx val="5"/>
          <c:order val="1"/>
          <c:tx>
            <c:strRef>
              <c:f>'[LAZIO_GRAFICI (4).xls]Foglio2'!$B$3</c:f>
              <c:strCache>
                <c:ptCount val="1"/>
                <c:pt idx="0">
                  <c:v>Saldo naturale</c:v>
                </c:pt>
              </c:strCache>
            </c:strRef>
          </c:tx>
          <c:spPr>
            <a:solidFill>
              <a:schemeClr val="accent3"/>
            </a:solidFill>
            <a:ln>
              <a:solidFill>
                <a:schemeClr val="tx1"/>
              </a:solidFill>
            </a:ln>
          </c:spPr>
          <c:invertIfNegative val="0"/>
          <c:cat>
            <c:strRef>
              <c:f>'[LAZIO_GRAFICI (4).xls]Foglio2'!$E$4:$E$7</c:f>
              <c:strCache>
                <c:ptCount val="4"/>
                <c:pt idx="0">
                  <c:v>Italia</c:v>
                </c:pt>
                <c:pt idx="1">
                  <c:v>Roma</c:v>
                </c:pt>
                <c:pt idx="2">
                  <c:v>Milano</c:v>
                </c:pt>
                <c:pt idx="3">
                  <c:v>Napoli</c:v>
                </c:pt>
              </c:strCache>
            </c:strRef>
          </c:cat>
          <c:val>
            <c:numRef>
              <c:f>'[LAZIO_GRAFICI (4).xls]Foglio2'!$B$4:$B$7</c:f>
              <c:numCache>
                <c:formatCode>0</c:formatCode>
                <c:ptCount val="4"/>
                <c:pt idx="0">
                  <c:v>-2.6</c:v>
                </c:pt>
                <c:pt idx="1">
                  <c:v>-2.1</c:v>
                </c:pt>
                <c:pt idx="2">
                  <c:v>-2.2000000000000002</c:v>
                </c:pt>
                <c:pt idx="3">
                  <c:v>-2.071308546054849</c:v>
                </c:pt>
              </c:numCache>
            </c:numRef>
          </c:val>
          <c:extLst>
            <c:ext xmlns:c16="http://schemas.microsoft.com/office/drawing/2014/chart" uri="{C3380CC4-5D6E-409C-BE32-E72D297353CC}">
              <c16:uniqueId val="{00000001-74F3-4AF8-A996-D1E1412E811F}"/>
            </c:ext>
          </c:extLst>
        </c:ser>
        <c:ser>
          <c:idx val="6"/>
          <c:order val="2"/>
          <c:tx>
            <c:strRef>
              <c:f>'[LAZIO_GRAFICI (4).xls]Foglio2'!$C$3</c:f>
              <c:strCache>
                <c:ptCount val="1"/>
                <c:pt idx="0">
                  <c:v>Migratorietà interna</c:v>
                </c:pt>
              </c:strCache>
            </c:strRef>
          </c:tx>
          <c:spPr>
            <a:pattFill prst="pct75">
              <a:fgClr>
                <a:schemeClr val="tx2">
                  <a:lumMod val="60000"/>
                  <a:lumOff val="40000"/>
                </a:schemeClr>
              </a:fgClr>
              <a:bgClr>
                <a:schemeClr val="bg1"/>
              </a:bgClr>
            </a:pattFill>
            <a:ln>
              <a:solidFill>
                <a:schemeClr val="tx1"/>
              </a:solidFill>
            </a:ln>
          </c:spPr>
          <c:invertIfNegative val="0"/>
          <c:cat>
            <c:strRef>
              <c:f>'[LAZIO_GRAFICI (4).xls]Foglio2'!$E$4:$E$7</c:f>
              <c:strCache>
                <c:ptCount val="4"/>
                <c:pt idx="0">
                  <c:v>Italia</c:v>
                </c:pt>
                <c:pt idx="1">
                  <c:v>Roma</c:v>
                </c:pt>
                <c:pt idx="2">
                  <c:v>Milano</c:v>
                </c:pt>
                <c:pt idx="3">
                  <c:v>Napoli</c:v>
                </c:pt>
              </c:strCache>
            </c:strRef>
          </c:cat>
          <c:val>
            <c:numRef>
              <c:f>'[LAZIO_GRAFICI (4).xls]Foglio2'!$C$4:$C$6</c:f>
              <c:numCache>
                <c:formatCode>0</c:formatCode>
                <c:ptCount val="3"/>
                <c:pt idx="0">
                  <c:v>0</c:v>
                </c:pt>
                <c:pt idx="1">
                  <c:v>2.8</c:v>
                </c:pt>
                <c:pt idx="2">
                  <c:v>4.8</c:v>
                </c:pt>
              </c:numCache>
            </c:numRef>
          </c:val>
          <c:extLst>
            <c:ext xmlns:c16="http://schemas.microsoft.com/office/drawing/2014/chart" uri="{C3380CC4-5D6E-409C-BE32-E72D297353CC}">
              <c16:uniqueId val="{00000002-74F3-4AF8-A996-D1E1412E811F}"/>
            </c:ext>
          </c:extLst>
        </c:ser>
        <c:ser>
          <c:idx val="7"/>
          <c:order val="3"/>
          <c:tx>
            <c:strRef>
              <c:f>'[LAZIO_GRAFICI (4).xls]Foglio2'!$D$3</c:f>
              <c:strCache>
                <c:ptCount val="1"/>
                <c:pt idx="0">
                  <c:v>Migratorietà internazionale</c:v>
                </c:pt>
              </c:strCache>
            </c:strRef>
          </c:tx>
          <c:spPr>
            <a:pattFill prst="dkVert">
              <a:fgClr>
                <a:schemeClr val="accent3">
                  <a:lumMod val="50000"/>
                </a:schemeClr>
              </a:fgClr>
              <a:bgClr>
                <a:schemeClr val="bg1"/>
              </a:bgClr>
            </a:pattFill>
            <a:ln>
              <a:solidFill>
                <a:schemeClr val="tx1"/>
              </a:solidFill>
            </a:ln>
          </c:spPr>
          <c:invertIfNegative val="0"/>
          <c:cat>
            <c:strRef>
              <c:f>'[LAZIO_GRAFICI (4).xls]Foglio2'!$E$4:$E$7</c:f>
              <c:strCache>
                <c:ptCount val="4"/>
                <c:pt idx="0">
                  <c:v>Italia</c:v>
                </c:pt>
                <c:pt idx="1">
                  <c:v>Roma</c:v>
                </c:pt>
                <c:pt idx="2">
                  <c:v>Milano</c:v>
                </c:pt>
                <c:pt idx="3">
                  <c:v>Napoli</c:v>
                </c:pt>
              </c:strCache>
            </c:strRef>
          </c:cat>
          <c:val>
            <c:numRef>
              <c:f>'[LAZIO_GRAFICI (4).xls]Foglio2'!$D$4:$D$7</c:f>
              <c:numCache>
                <c:formatCode>0</c:formatCode>
                <c:ptCount val="4"/>
                <c:pt idx="0">
                  <c:v>1.4</c:v>
                </c:pt>
                <c:pt idx="1">
                  <c:v>3.9</c:v>
                </c:pt>
                <c:pt idx="2">
                  <c:v>7.8</c:v>
                </c:pt>
                <c:pt idx="3">
                  <c:v>3.1020465731644582</c:v>
                </c:pt>
              </c:numCache>
            </c:numRef>
          </c:val>
          <c:extLst>
            <c:ext xmlns:c16="http://schemas.microsoft.com/office/drawing/2014/chart" uri="{C3380CC4-5D6E-409C-BE32-E72D297353CC}">
              <c16:uniqueId val="{00000003-74F3-4AF8-A996-D1E1412E811F}"/>
            </c:ext>
          </c:extLst>
        </c:ser>
        <c:dLbls>
          <c:showLegendKey val="0"/>
          <c:showVal val="0"/>
          <c:showCatName val="0"/>
          <c:showSerName val="0"/>
          <c:showPercent val="0"/>
          <c:showBubbleSize val="0"/>
        </c:dLbls>
        <c:gapWidth val="50"/>
        <c:overlap val="-10"/>
        <c:axId val="-2106291992"/>
        <c:axId val="-2106288520"/>
      </c:barChart>
      <c:catAx>
        <c:axId val="-2106291992"/>
        <c:scaling>
          <c:orientation val="minMax"/>
        </c:scaling>
        <c:delete val="0"/>
        <c:axPos val="b"/>
        <c:majorGridlines>
          <c:spPr>
            <a:ln>
              <a:solidFill>
                <a:schemeClr val="tx1">
                  <a:lumMod val="50000"/>
                  <a:lumOff val="50000"/>
                </a:schemeClr>
              </a:solidFill>
              <a:prstDash val="sysDash"/>
            </a:ln>
          </c:spPr>
        </c:majorGridlines>
        <c:numFmt formatCode="General" sourceLinked="1"/>
        <c:majorTickMark val="out"/>
        <c:minorTickMark val="none"/>
        <c:tickLblPos val="nextTo"/>
        <c:txPr>
          <a:bodyPr/>
          <a:lstStyle/>
          <a:p>
            <a:pPr>
              <a:defRPr sz="1300" b="1" i="0" baseline="0"/>
            </a:pPr>
            <a:endParaRPr lang="it-IT"/>
          </a:p>
        </c:txPr>
        <c:crossAx val="-2106288520"/>
        <c:crosses val="autoZero"/>
        <c:auto val="1"/>
        <c:lblAlgn val="ctr"/>
        <c:lblOffset val="950"/>
        <c:noMultiLvlLbl val="0"/>
      </c:catAx>
      <c:valAx>
        <c:axId val="-2106288520"/>
        <c:scaling>
          <c:orientation val="minMax"/>
          <c:max val="15"/>
          <c:min val="-5"/>
        </c:scaling>
        <c:delete val="0"/>
        <c:axPos val="l"/>
        <c:majorGridlines>
          <c:spPr>
            <a:ln>
              <a:solidFill>
                <a:schemeClr val="tx1">
                  <a:lumMod val="50000"/>
                  <a:lumOff val="50000"/>
                </a:schemeClr>
              </a:solidFill>
              <a:prstDash val="dash"/>
            </a:ln>
          </c:spPr>
        </c:majorGridlines>
        <c:numFmt formatCode="0" sourceLinked="1"/>
        <c:majorTickMark val="out"/>
        <c:minorTickMark val="none"/>
        <c:tickLblPos val="nextTo"/>
        <c:txPr>
          <a:bodyPr/>
          <a:lstStyle/>
          <a:p>
            <a:pPr>
              <a:defRPr sz="1200"/>
            </a:pPr>
            <a:endParaRPr lang="it-IT"/>
          </a:p>
        </c:txPr>
        <c:crossAx val="-2106291992"/>
        <c:crosses val="autoZero"/>
        <c:crossBetween val="between"/>
      </c:valAx>
      <c:spPr>
        <a:ln>
          <a:solidFill>
            <a:schemeClr val="tx1"/>
          </a:solidFill>
        </a:ln>
      </c:spPr>
    </c:plotArea>
    <c:legend>
      <c:legendPos val="b"/>
      <c:layout>
        <c:manualLayout>
          <c:xMode val="edge"/>
          <c:yMode val="edge"/>
          <c:x val="8.0351537978656601E-2"/>
          <c:y val="0.860177465768586"/>
          <c:w val="0.88993291756373905"/>
          <c:h val="0.13982258227336999"/>
        </c:manualLayout>
      </c:layout>
      <c:overlay val="0"/>
      <c:txPr>
        <a:bodyPr/>
        <a:lstStyle/>
        <a:p>
          <a:pPr>
            <a:defRPr sz="1400"/>
          </a:pPr>
          <a:endParaRPr lang="it-IT"/>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60385334817403"/>
          <c:y val="7.9651895606415876E-2"/>
          <c:w val="0.83362776503330804"/>
          <c:h val="0.79903931911423698"/>
        </c:manualLayout>
      </c:layout>
      <c:barChart>
        <c:barDir val="col"/>
        <c:grouping val="clustered"/>
        <c:varyColors val="0"/>
        <c:ser>
          <c:idx val="4"/>
          <c:order val="0"/>
          <c:tx>
            <c:strRef>
              <c:f>'[LAZIO_GRAFICI (4).xls]Foglio2'!$A$23</c:f>
              <c:strCache>
                <c:ptCount val="1"/>
                <c:pt idx="0">
                  <c:v>Totale popolazione</c:v>
                </c:pt>
              </c:strCache>
            </c:strRef>
          </c:tx>
          <c:spPr>
            <a:solidFill>
              <a:srgbClr val="F37406"/>
            </a:solidFill>
            <a:ln>
              <a:solidFill>
                <a:schemeClr val="tx1"/>
              </a:solidFill>
            </a:ln>
          </c:spPr>
          <c:invertIfNegative val="0"/>
          <c:cat>
            <c:strRef>
              <c:f>'[LAZIO_GRAFICI (4).xls]Foglio2'!$E$24:$E$27</c:f>
              <c:strCache>
                <c:ptCount val="4"/>
                <c:pt idx="0">
                  <c:v>Italia</c:v>
                </c:pt>
                <c:pt idx="1">
                  <c:v>Roma</c:v>
                </c:pt>
                <c:pt idx="2">
                  <c:v>Milano</c:v>
                </c:pt>
                <c:pt idx="3">
                  <c:v>Napoli</c:v>
                </c:pt>
              </c:strCache>
            </c:strRef>
          </c:cat>
          <c:val>
            <c:numRef>
              <c:f>'[LAZIO_GRAFICI (4).xls]Foglio2'!$A$24:$A$27</c:f>
              <c:numCache>
                <c:formatCode>0</c:formatCode>
                <c:ptCount val="4"/>
                <c:pt idx="0">
                  <c:v>-0.5</c:v>
                </c:pt>
                <c:pt idx="1">
                  <c:v>5.5</c:v>
                </c:pt>
                <c:pt idx="2">
                  <c:v>11</c:v>
                </c:pt>
                <c:pt idx="3">
                  <c:v>-1.502488433265925</c:v>
                </c:pt>
              </c:numCache>
            </c:numRef>
          </c:val>
          <c:extLst>
            <c:ext xmlns:c16="http://schemas.microsoft.com/office/drawing/2014/chart" uri="{C3380CC4-5D6E-409C-BE32-E72D297353CC}">
              <c16:uniqueId val="{00000000-9203-41D9-8F49-1E5A751E1526}"/>
            </c:ext>
          </c:extLst>
        </c:ser>
        <c:ser>
          <c:idx val="2"/>
          <c:order val="1"/>
          <c:tx>
            <c:strRef>
              <c:f>'[LAZIO_GRAFICI (4).xls]Foglio2'!$B$23</c:f>
              <c:strCache>
                <c:ptCount val="1"/>
                <c:pt idx="0">
                  <c:v>Italiani</c:v>
                </c:pt>
              </c:strCache>
            </c:strRef>
          </c:tx>
          <c:spPr>
            <a:solidFill>
              <a:schemeClr val="accent1">
                <a:lumMod val="75000"/>
              </a:schemeClr>
            </a:solidFill>
            <a:ln>
              <a:solidFill>
                <a:schemeClr val="tx1"/>
              </a:solidFill>
            </a:ln>
          </c:spPr>
          <c:invertIfNegative val="0"/>
          <c:cat>
            <c:strRef>
              <c:f>'[LAZIO_GRAFICI (4).xls]Foglio2'!$E$24:$E$27</c:f>
              <c:strCache>
                <c:ptCount val="4"/>
                <c:pt idx="0">
                  <c:v>Italia</c:v>
                </c:pt>
                <c:pt idx="1">
                  <c:v>Roma</c:v>
                </c:pt>
                <c:pt idx="2">
                  <c:v>Milano</c:v>
                </c:pt>
                <c:pt idx="3">
                  <c:v>Napoli</c:v>
                </c:pt>
              </c:strCache>
            </c:strRef>
          </c:cat>
          <c:val>
            <c:numRef>
              <c:f>'[LAZIO_GRAFICI (4).xls]Foglio2'!$B$24:$B$27</c:f>
              <c:numCache>
                <c:formatCode>0.0</c:formatCode>
                <c:ptCount val="4"/>
                <c:pt idx="0">
                  <c:v>-3.6456828536275152</c:v>
                </c:pt>
                <c:pt idx="1">
                  <c:v>1.2831363080075699</c:v>
                </c:pt>
                <c:pt idx="2">
                  <c:v>2.702290703407753</c:v>
                </c:pt>
                <c:pt idx="3">
                  <c:v>-4.4974236060081951</c:v>
                </c:pt>
              </c:numCache>
            </c:numRef>
          </c:val>
          <c:extLst>
            <c:ext xmlns:c16="http://schemas.microsoft.com/office/drawing/2014/chart" uri="{C3380CC4-5D6E-409C-BE32-E72D297353CC}">
              <c16:uniqueId val="{00000001-9203-41D9-8F49-1E5A751E1526}"/>
            </c:ext>
          </c:extLst>
        </c:ser>
        <c:ser>
          <c:idx val="0"/>
          <c:order val="2"/>
          <c:tx>
            <c:strRef>
              <c:f>'[LAZIO_GRAFICI (4).xls]Foglio2'!$C$23</c:f>
              <c:strCache>
                <c:ptCount val="1"/>
                <c:pt idx="0">
                  <c:v>Stranieri</c:v>
                </c:pt>
              </c:strCache>
            </c:strRef>
          </c:tx>
          <c:spPr>
            <a:solidFill>
              <a:srgbClr val="00B050"/>
            </a:solidFill>
            <a:ln>
              <a:solidFill>
                <a:schemeClr val="tx1"/>
              </a:solidFill>
            </a:ln>
          </c:spPr>
          <c:invertIfNegative val="0"/>
          <c:cat>
            <c:strRef>
              <c:f>'[LAZIO_GRAFICI (4).xls]Foglio2'!$E$24:$E$27</c:f>
              <c:strCache>
                <c:ptCount val="4"/>
                <c:pt idx="0">
                  <c:v>Italia</c:v>
                </c:pt>
                <c:pt idx="1">
                  <c:v>Roma</c:v>
                </c:pt>
                <c:pt idx="2">
                  <c:v>Milano</c:v>
                </c:pt>
                <c:pt idx="3">
                  <c:v>Napoli</c:v>
                </c:pt>
              </c:strCache>
            </c:strRef>
          </c:cat>
          <c:val>
            <c:numRef>
              <c:f>'[LAZIO_GRAFICI (4).xls]Foglio2'!$C$24:$C$27</c:f>
              <c:numCache>
                <c:formatCode>0.0</c:formatCode>
                <c:ptCount val="4"/>
                <c:pt idx="0">
                  <c:v>1.5692017375432541</c:v>
                </c:pt>
                <c:pt idx="1">
                  <c:v>4.2472159528467346</c:v>
                </c:pt>
                <c:pt idx="2">
                  <c:v>5.8941050616893236</c:v>
                </c:pt>
                <c:pt idx="3">
                  <c:v>2.9949351727422702</c:v>
                </c:pt>
              </c:numCache>
            </c:numRef>
          </c:val>
          <c:extLst>
            <c:ext xmlns:c16="http://schemas.microsoft.com/office/drawing/2014/chart" uri="{C3380CC4-5D6E-409C-BE32-E72D297353CC}">
              <c16:uniqueId val="{00000002-9203-41D9-8F49-1E5A751E1526}"/>
            </c:ext>
          </c:extLst>
        </c:ser>
        <c:ser>
          <c:idx val="1"/>
          <c:order val="3"/>
          <c:tx>
            <c:strRef>
              <c:f>'[LAZIO_GRAFICI (4).xls]Foglio2'!$D$23</c:f>
              <c:strCache>
                <c:ptCount val="1"/>
                <c:pt idx="0">
                  <c:v>Naturalizzati</c:v>
                </c:pt>
              </c:strCache>
            </c:strRef>
          </c:tx>
          <c:spPr>
            <a:solidFill>
              <a:schemeClr val="accent1">
                <a:lumMod val="40000"/>
                <a:lumOff val="60000"/>
              </a:schemeClr>
            </a:solidFill>
            <a:ln>
              <a:solidFill>
                <a:schemeClr val="tx1"/>
              </a:solidFill>
            </a:ln>
          </c:spPr>
          <c:invertIfNegative val="0"/>
          <c:cat>
            <c:strRef>
              <c:f>'[LAZIO_GRAFICI (4).xls]Foglio2'!$E$24:$E$27</c:f>
              <c:strCache>
                <c:ptCount val="4"/>
                <c:pt idx="0">
                  <c:v>Italia</c:v>
                </c:pt>
                <c:pt idx="1">
                  <c:v>Roma</c:v>
                </c:pt>
                <c:pt idx="2">
                  <c:v>Milano</c:v>
                </c:pt>
                <c:pt idx="3">
                  <c:v>Napoli</c:v>
                </c:pt>
              </c:strCache>
            </c:strRef>
          </c:cat>
          <c:val>
            <c:numRef>
              <c:f>'[LAZIO_GRAFICI (4).xls]Foglio2'!$D$24:$D$27</c:f>
              <c:numCache>
                <c:formatCode>0.0</c:formatCode>
                <c:ptCount val="4"/>
                <c:pt idx="0">
                  <c:v>1.563238014353834</c:v>
                </c:pt>
                <c:pt idx="1">
                  <c:v>5.3807170810758198E-3</c:v>
                </c:pt>
                <c:pt idx="2">
                  <c:v>2.3655554898940849</c:v>
                </c:pt>
                <c:pt idx="3">
                  <c:v>0</c:v>
                </c:pt>
              </c:numCache>
            </c:numRef>
          </c:val>
          <c:extLst>
            <c:ext xmlns:c16="http://schemas.microsoft.com/office/drawing/2014/chart" uri="{C3380CC4-5D6E-409C-BE32-E72D297353CC}">
              <c16:uniqueId val="{00000003-9203-41D9-8F49-1E5A751E1526}"/>
            </c:ext>
          </c:extLst>
        </c:ser>
        <c:dLbls>
          <c:showLegendKey val="0"/>
          <c:showVal val="0"/>
          <c:showCatName val="0"/>
          <c:showSerName val="0"/>
          <c:showPercent val="0"/>
          <c:showBubbleSize val="0"/>
        </c:dLbls>
        <c:gapWidth val="50"/>
        <c:overlap val="-10"/>
        <c:axId val="-2107922232"/>
        <c:axId val="-2107887640"/>
      </c:barChart>
      <c:catAx>
        <c:axId val="-2107922232"/>
        <c:scaling>
          <c:orientation val="minMax"/>
        </c:scaling>
        <c:delete val="0"/>
        <c:axPos val="b"/>
        <c:majorGridlines>
          <c:spPr>
            <a:ln>
              <a:solidFill>
                <a:schemeClr val="tx1">
                  <a:lumMod val="50000"/>
                  <a:lumOff val="50000"/>
                </a:schemeClr>
              </a:solidFill>
              <a:prstDash val="sysDash"/>
            </a:ln>
          </c:spPr>
        </c:majorGridlines>
        <c:numFmt formatCode="General" sourceLinked="1"/>
        <c:majorTickMark val="out"/>
        <c:minorTickMark val="none"/>
        <c:tickLblPos val="nextTo"/>
        <c:txPr>
          <a:bodyPr rot="0" vert="horz"/>
          <a:lstStyle/>
          <a:p>
            <a:pPr>
              <a:defRPr sz="1300" b="1" i="0" u="none" strike="noStrike" baseline="0">
                <a:solidFill>
                  <a:srgbClr val="000000"/>
                </a:solidFill>
                <a:latin typeface="Calibri"/>
                <a:ea typeface="Calibri"/>
                <a:cs typeface="Calibri"/>
              </a:defRPr>
            </a:pPr>
            <a:endParaRPr lang="it-IT"/>
          </a:p>
        </c:txPr>
        <c:crossAx val="-2107887640"/>
        <c:crosses val="autoZero"/>
        <c:auto val="1"/>
        <c:lblAlgn val="ctr"/>
        <c:lblOffset val="950"/>
        <c:noMultiLvlLbl val="0"/>
      </c:catAx>
      <c:valAx>
        <c:axId val="-2107887640"/>
        <c:scaling>
          <c:orientation val="minMax"/>
          <c:max val="15"/>
          <c:min val="-5"/>
        </c:scaling>
        <c:delete val="0"/>
        <c:axPos val="l"/>
        <c:majorGridlines>
          <c:spPr>
            <a:ln>
              <a:solidFill>
                <a:schemeClr val="tx1">
                  <a:lumMod val="50000"/>
                  <a:lumOff val="50000"/>
                </a:schemeClr>
              </a:solidFill>
              <a:prstDash val="dash"/>
            </a:ln>
          </c:spPr>
        </c:majorGridlines>
        <c:numFmt formatCode="0"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it-IT"/>
          </a:p>
        </c:txPr>
        <c:crossAx val="-2107922232"/>
        <c:crosses val="autoZero"/>
        <c:crossBetween val="between"/>
        <c:majorUnit val="2"/>
      </c:valAx>
      <c:spPr>
        <a:ln>
          <a:solidFill>
            <a:schemeClr val="tx1">
              <a:lumMod val="50000"/>
              <a:lumOff val="50000"/>
            </a:schemeClr>
          </a:solidFill>
        </a:ln>
      </c:spPr>
    </c:plotArea>
    <c:legend>
      <c:legendPos val="b"/>
      <c:layout>
        <c:manualLayout>
          <c:xMode val="edge"/>
          <c:yMode val="edge"/>
          <c:x val="9.3405563937949368E-2"/>
          <c:y val="0.82969847346819947"/>
          <c:w val="0.90659445139451"/>
          <c:h val="0.14245125383423499"/>
        </c:manualLayout>
      </c:layout>
      <c:overlay val="0"/>
      <c:txPr>
        <a:bodyPr/>
        <a:lstStyle/>
        <a:p>
          <a:pPr>
            <a:defRPr sz="1400" b="0" i="0" u="none" strike="noStrike" baseline="0">
              <a:solidFill>
                <a:srgbClr val="000000"/>
              </a:solidFill>
              <a:latin typeface="Calibri"/>
              <a:ea typeface="Calibri"/>
              <a:cs typeface="Calibri"/>
            </a:defRPr>
          </a:pPr>
          <a:endParaRPr lang="it-IT"/>
        </a:p>
      </c:txPr>
    </c:legend>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it-IT"/>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67886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sz="1200" b="0" i="0" u="none" strike="noStrike" cap="none">
                <a:solidFill>
                  <a:schemeClr val="dk1"/>
                </a:solidFill>
                <a:latin typeface="Arial"/>
                <a:ea typeface="Arial"/>
                <a:cs typeface="Arial"/>
                <a:sym typeface="Arial"/>
              </a:rPr>
              <a:t>0</a:t>
            </a:fld>
            <a:endParaRPr sz="1200" b="0" i="0" u="none" strike="noStrike" cap="none">
              <a:solidFill>
                <a:schemeClr val="dk1"/>
              </a:solidFill>
              <a:latin typeface="Arial"/>
              <a:ea typeface="Arial"/>
              <a:cs typeface="Arial"/>
              <a:sym typeface="Arial"/>
            </a:endParaRPr>
          </a:p>
        </p:txBody>
      </p:sp>
      <p:sp>
        <p:nvSpPr>
          <p:cNvPr id="21" name="Google Shape;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 name="Google Shape;2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0133f420ab_0_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sz="1200">
                <a:solidFill>
                  <a:schemeClr val="dk1"/>
                </a:solidFill>
                <a:latin typeface="Arial"/>
                <a:ea typeface="Arial"/>
                <a:cs typeface="Arial"/>
                <a:sym typeface="Arial"/>
              </a:rPr>
              <a:t>9</a:t>
            </a:fld>
            <a:endParaRPr sz="1200">
              <a:solidFill>
                <a:schemeClr val="dk1"/>
              </a:solidFill>
              <a:latin typeface="Arial"/>
              <a:ea typeface="Arial"/>
              <a:cs typeface="Arial"/>
              <a:sym typeface="Arial"/>
            </a:endParaRPr>
          </a:p>
        </p:txBody>
      </p:sp>
      <p:sp>
        <p:nvSpPr>
          <p:cNvPr id="112" name="Google Shape;112;g10133f420ab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3" name="Google Shape;113;g10133f420ab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a:solidFill>
                <a:schemeClr val="lt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133f420a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sz="1200">
                <a:solidFill>
                  <a:schemeClr val="dk1"/>
                </a:solidFill>
                <a:latin typeface="Arial"/>
                <a:ea typeface="Arial"/>
                <a:cs typeface="Arial"/>
                <a:sym typeface="Arial"/>
              </a:rPr>
              <a:t>10</a:t>
            </a:fld>
            <a:endParaRPr sz="1200">
              <a:solidFill>
                <a:schemeClr val="dk1"/>
              </a:solidFill>
              <a:latin typeface="Arial"/>
              <a:ea typeface="Arial"/>
              <a:cs typeface="Arial"/>
              <a:sym typeface="Arial"/>
            </a:endParaRPr>
          </a:p>
        </p:txBody>
      </p:sp>
      <p:sp>
        <p:nvSpPr>
          <p:cNvPr id="123" name="Google Shape;123;g10133f420a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4" name="Google Shape;124;g10133f420a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a:solidFill>
                <a:schemeClr val="lt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sz="1200">
                <a:solidFill>
                  <a:schemeClr val="dk1"/>
                </a:solidFill>
                <a:latin typeface="Arial"/>
                <a:ea typeface="Arial"/>
                <a:cs typeface="Arial"/>
                <a:sym typeface="Arial"/>
              </a:rPr>
              <a:t>11</a:t>
            </a:fld>
            <a:endParaRPr sz="1200">
              <a:solidFill>
                <a:schemeClr val="dk1"/>
              </a:solidFill>
              <a:latin typeface="Arial"/>
              <a:ea typeface="Arial"/>
              <a:cs typeface="Arial"/>
              <a:sym typeface="Arial"/>
            </a:endParaRPr>
          </a:p>
        </p:txBody>
      </p:sp>
      <p:sp>
        <p:nvSpPr>
          <p:cNvPr id="131" name="Google Shape;13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2" name="Google Shape;13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a:solidFill>
                <a:schemeClr val="lt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sz="1200">
                <a:solidFill>
                  <a:schemeClr val="dk1"/>
                </a:solidFill>
                <a:latin typeface="Arial"/>
                <a:ea typeface="Arial"/>
                <a:cs typeface="Arial"/>
                <a:sym typeface="Arial"/>
              </a:rPr>
              <a:t>12</a:t>
            </a:fld>
            <a:endParaRPr sz="1200">
              <a:solidFill>
                <a:schemeClr val="dk1"/>
              </a:solidFill>
              <a:latin typeface="Arial"/>
              <a:ea typeface="Arial"/>
              <a:cs typeface="Arial"/>
              <a:sym typeface="Arial"/>
            </a:endParaRPr>
          </a:p>
        </p:txBody>
      </p:sp>
      <p:sp>
        <p:nvSpPr>
          <p:cNvPr id="140" name="Google Shape;14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1" name="Google Shape;14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sz="1200" b="0">
                <a:solidFill>
                  <a:schemeClr val="lt1"/>
                </a:solidFill>
                <a:latin typeface="Arial"/>
                <a:ea typeface="Arial"/>
                <a:cs typeface="Arial"/>
                <a:sym typeface="Arial"/>
              </a:rPr>
              <a:t>Nota: chiedere a Gerardo se è corretto che le categorie non si debbano poter sommare. In effetti potrei avere positivi entrambi ma anche no. Quindi ti dice che: 2699 (5324-2535) dove sono positivi i tassi degli stranieri ma non quelli degli italiani. </a:t>
            </a:r>
            <a:endParaRPr/>
          </a:p>
          <a:p>
            <a:pPr marL="0" lvl="0" indent="0" algn="l" rtl="0">
              <a:spcBef>
                <a:spcPts val="0"/>
              </a:spcBef>
              <a:spcAft>
                <a:spcPts val="0"/>
              </a:spcAft>
              <a:buNone/>
            </a:pPr>
            <a:r>
              <a:rPr lang="it-IT" sz="1200" b="0">
                <a:solidFill>
                  <a:schemeClr val="lt1"/>
                </a:solidFill>
                <a:latin typeface="Arial"/>
                <a:ea typeface="Arial"/>
                <a:cs typeface="Arial"/>
                <a:sym typeface="Arial"/>
              </a:rPr>
              <a:t>Valutare se lasciare Ptot, Pita e Pstra o solo Pita e Pstra</a:t>
            </a:r>
            <a:endParaRPr sz="1200" b="0">
              <a:solidFill>
                <a:schemeClr val="lt1"/>
              </a:solidFill>
              <a:latin typeface="Arial"/>
              <a:ea typeface="Arial"/>
              <a:cs typeface="Arial"/>
              <a:sym typeface="Arial"/>
            </a:endParaRPr>
          </a:p>
          <a:p>
            <a:pPr marL="0" lvl="0" indent="0" algn="l" rtl="0">
              <a:spcBef>
                <a:spcPts val="0"/>
              </a:spcBef>
              <a:spcAft>
                <a:spcPts val="0"/>
              </a:spcAft>
              <a:buNone/>
            </a:pPr>
            <a:endParaRPr sz="1200" b="0">
              <a:solidFill>
                <a:schemeClr val="lt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sz="1200">
                <a:solidFill>
                  <a:schemeClr val="dk1"/>
                </a:solidFill>
                <a:latin typeface="Arial"/>
                <a:ea typeface="Arial"/>
                <a:cs typeface="Arial"/>
                <a:sym typeface="Arial"/>
              </a:rPr>
              <a:t>13</a:t>
            </a:fld>
            <a:endParaRPr sz="1200">
              <a:solidFill>
                <a:schemeClr val="dk1"/>
              </a:solidFill>
              <a:latin typeface="Arial"/>
              <a:ea typeface="Arial"/>
              <a:cs typeface="Arial"/>
              <a:sym typeface="Arial"/>
            </a:endParaRPr>
          </a:p>
        </p:txBody>
      </p:sp>
      <p:sp>
        <p:nvSpPr>
          <p:cNvPr id="161" name="Google Shape;16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2" name="Google Shape;16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sz="1200" b="0">
                <a:solidFill>
                  <a:schemeClr val="lt1"/>
                </a:solidFill>
                <a:latin typeface="Arial"/>
                <a:ea typeface="Arial"/>
                <a:cs typeface="Arial"/>
                <a:sym typeface="Arial"/>
              </a:rPr>
              <a:t>Nota: chiedere a Gerardo se è corretto che le categorie non si debbano poter sommare. In effetti potrei avere positivi entrambi ma anche no. Quindi ti dice che: 2699 (5324-2535) dove sono positivi i tassi degli stranieri ma non quelli degli italiani. </a:t>
            </a:r>
            <a:endParaRPr/>
          </a:p>
          <a:p>
            <a:pPr marL="0" lvl="0" indent="0" algn="l" rtl="0">
              <a:spcBef>
                <a:spcPts val="0"/>
              </a:spcBef>
              <a:spcAft>
                <a:spcPts val="0"/>
              </a:spcAft>
              <a:buNone/>
            </a:pPr>
            <a:r>
              <a:rPr lang="it-IT" sz="1200" b="0">
                <a:solidFill>
                  <a:schemeClr val="lt1"/>
                </a:solidFill>
                <a:latin typeface="Arial"/>
                <a:ea typeface="Arial"/>
                <a:cs typeface="Arial"/>
                <a:sym typeface="Arial"/>
              </a:rPr>
              <a:t>Valutare se lasciare Ptot, Pita e Pstra o solo Pita e Pstra</a:t>
            </a:r>
            <a:endParaRPr sz="1200" b="0">
              <a:solidFill>
                <a:schemeClr val="lt1"/>
              </a:solidFill>
              <a:latin typeface="Arial"/>
              <a:ea typeface="Arial"/>
              <a:cs typeface="Arial"/>
              <a:sym typeface="Arial"/>
            </a:endParaRPr>
          </a:p>
          <a:p>
            <a:pPr marL="0" lvl="0" indent="0" algn="l" rtl="0">
              <a:spcBef>
                <a:spcPts val="0"/>
              </a:spcBef>
              <a:spcAft>
                <a:spcPts val="0"/>
              </a:spcAft>
              <a:buNone/>
            </a:pPr>
            <a:endParaRPr sz="1200" b="0">
              <a:solidFill>
                <a:schemeClr val="lt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sz="1200">
                <a:solidFill>
                  <a:schemeClr val="dk1"/>
                </a:solidFill>
                <a:latin typeface="Arial"/>
                <a:ea typeface="Arial"/>
                <a:cs typeface="Arial"/>
                <a:sym typeface="Arial"/>
              </a:rPr>
              <a:t>14</a:t>
            </a:fld>
            <a:endParaRPr sz="1200">
              <a:solidFill>
                <a:schemeClr val="dk1"/>
              </a:solidFill>
              <a:latin typeface="Arial"/>
              <a:ea typeface="Arial"/>
              <a:cs typeface="Arial"/>
              <a:sym typeface="Arial"/>
            </a:endParaRPr>
          </a:p>
        </p:txBody>
      </p:sp>
      <p:sp>
        <p:nvSpPr>
          <p:cNvPr id="176" name="Google Shape;17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7" name="Google Shape;17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a:solidFill>
                <a:schemeClr val="lt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sz="1200">
                <a:solidFill>
                  <a:schemeClr val="dk1"/>
                </a:solidFill>
                <a:latin typeface="Arial"/>
                <a:ea typeface="Arial"/>
                <a:cs typeface="Arial"/>
                <a:sym typeface="Arial"/>
              </a:rPr>
              <a:t>15</a:t>
            </a:fld>
            <a:endParaRPr sz="1200">
              <a:solidFill>
                <a:schemeClr val="dk1"/>
              </a:solidFill>
              <a:latin typeface="Arial"/>
              <a:ea typeface="Arial"/>
              <a:cs typeface="Arial"/>
              <a:sym typeface="Arial"/>
            </a:endParaRPr>
          </a:p>
        </p:txBody>
      </p:sp>
      <p:sp>
        <p:nvSpPr>
          <p:cNvPr id="188" name="Google Shape;18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9" name="Google Shape;18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sz="1200">
                <a:solidFill>
                  <a:schemeClr val="dk1"/>
                </a:solidFill>
                <a:latin typeface="Arial"/>
                <a:ea typeface="Arial"/>
                <a:cs typeface="Arial"/>
                <a:sym typeface="Arial"/>
              </a:rPr>
              <a:t>1</a:t>
            </a:fld>
            <a:endParaRPr sz="1200">
              <a:solidFill>
                <a:schemeClr val="dk1"/>
              </a:solidFill>
              <a:latin typeface="Arial"/>
              <a:ea typeface="Arial"/>
              <a:cs typeface="Arial"/>
              <a:sym typeface="Arial"/>
            </a:endParaRPr>
          </a:p>
        </p:txBody>
      </p:sp>
      <p:sp>
        <p:nvSpPr>
          <p:cNvPr id="31" name="Google Shape;3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 name="Google Shape;3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a:solidFill>
                <a:schemeClr val="lt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sz="1200">
                <a:solidFill>
                  <a:schemeClr val="dk1"/>
                </a:solidFill>
                <a:latin typeface="Arial"/>
                <a:ea typeface="Arial"/>
                <a:cs typeface="Arial"/>
                <a:sym typeface="Arial"/>
              </a:rPr>
              <a:t>2</a:t>
            </a:fld>
            <a:endParaRPr sz="1200">
              <a:solidFill>
                <a:schemeClr val="dk1"/>
              </a:solidFill>
              <a:latin typeface="Arial"/>
              <a:ea typeface="Arial"/>
              <a:cs typeface="Arial"/>
              <a:sym typeface="Arial"/>
            </a:endParaRPr>
          </a:p>
        </p:txBody>
      </p:sp>
      <p:sp>
        <p:nvSpPr>
          <p:cNvPr id="39" name="Google Shape;3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 name="Google Shape;4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a:solidFill>
                <a:schemeClr val="lt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10133f420ab_0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sz="1200">
                <a:solidFill>
                  <a:schemeClr val="dk1"/>
                </a:solidFill>
                <a:latin typeface="Arial"/>
                <a:ea typeface="Arial"/>
                <a:cs typeface="Arial"/>
                <a:sym typeface="Arial"/>
              </a:rPr>
              <a:t>3</a:t>
            </a:fld>
            <a:endParaRPr sz="1200">
              <a:solidFill>
                <a:schemeClr val="dk1"/>
              </a:solidFill>
              <a:latin typeface="Arial"/>
              <a:ea typeface="Arial"/>
              <a:cs typeface="Arial"/>
              <a:sym typeface="Arial"/>
            </a:endParaRPr>
          </a:p>
        </p:txBody>
      </p:sp>
      <p:sp>
        <p:nvSpPr>
          <p:cNvPr id="49" name="Google Shape;49;g10133f420ab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 name="Google Shape;50;g10133f420ab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a:solidFill>
                <a:schemeClr val="lt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0133f420ab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sz="1200">
                <a:solidFill>
                  <a:schemeClr val="dk1"/>
                </a:solidFill>
                <a:latin typeface="Arial"/>
                <a:ea typeface="Arial"/>
                <a:cs typeface="Arial"/>
                <a:sym typeface="Arial"/>
              </a:rPr>
              <a:t>4</a:t>
            </a:fld>
            <a:endParaRPr sz="1200">
              <a:solidFill>
                <a:schemeClr val="dk1"/>
              </a:solidFill>
              <a:latin typeface="Arial"/>
              <a:ea typeface="Arial"/>
              <a:cs typeface="Arial"/>
              <a:sym typeface="Arial"/>
            </a:endParaRPr>
          </a:p>
        </p:txBody>
      </p:sp>
      <p:sp>
        <p:nvSpPr>
          <p:cNvPr id="59" name="Google Shape;59;g10133f420ab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 name="Google Shape;60;g10133f420ab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a:solidFill>
                <a:schemeClr val="lt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133f420ab_0_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sz="1200">
                <a:solidFill>
                  <a:schemeClr val="dk1"/>
                </a:solidFill>
                <a:latin typeface="Arial"/>
                <a:ea typeface="Arial"/>
                <a:cs typeface="Arial"/>
                <a:sym typeface="Arial"/>
              </a:rPr>
              <a:t>5</a:t>
            </a:fld>
            <a:endParaRPr sz="1200">
              <a:solidFill>
                <a:schemeClr val="dk1"/>
              </a:solidFill>
              <a:latin typeface="Arial"/>
              <a:ea typeface="Arial"/>
              <a:cs typeface="Arial"/>
              <a:sym typeface="Arial"/>
            </a:endParaRPr>
          </a:p>
        </p:txBody>
      </p:sp>
      <p:sp>
        <p:nvSpPr>
          <p:cNvPr id="69" name="Google Shape;69;g10133f420ab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 name="Google Shape;70;g10133f420ab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a:solidFill>
                <a:schemeClr val="lt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sz="1200">
                <a:solidFill>
                  <a:schemeClr val="dk1"/>
                </a:solidFill>
                <a:latin typeface="Arial"/>
                <a:ea typeface="Arial"/>
                <a:cs typeface="Arial"/>
                <a:sym typeface="Arial"/>
              </a:rPr>
              <a:t>6</a:t>
            </a:fld>
            <a:endParaRPr sz="1200">
              <a:solidFill>
                <a:schemeClr val="dk1"/>
              </a:solidFill>
              <a:latin typeface="Arial"/>
              <a:ea typeface="Arial"/>
              <a:cs typeface="Arial"/>
              <a:sym typeface="Arial"/>
            </a:endParaRPr>
          </a:p>
        </p:txBody>
      </p:sp>
      <p:sp>
        <p:nvSpPr>
          <p:cNvPr id="79" name="Google Shape;7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 name="Google Shape;8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a:solidFill>
                <a:schemeClr val="lt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sz="1200">
                <a:solidFill>
                  <a:schemeClr val="dk1"/>
                </a:solidFill>
                <a:latin typeface="Arial"/>
                <a:ea typeface="Arial"/>
                <a:cs typeface="Arial"/>
                <a:sym typeface="Arial"/>
              </a:rPr>
              <a:t>7</a:t>
            </a:fld>
            <a:endParaRPr sz="1200">
              <a:solidFill>
                <a:schemeClr val="dk1"/>
              </a:solidFill>
              <a:latin typeface="Arial"/>
              <a:ea typeface="Arial"/>
              <a:cs typeface="Arial"/>
              <a:sym typeface="Arial"/>
            </a:endParaRPr>
          </a:p>
        </p:txBody>
      </p:sp>
      <p:sp>
        <p:nvSpPr>
          <p:cNvPr id="91" name="Google Shape;9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 name="Google Shape;9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a:solidFill>
                <a:schemeClr val="lt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sz="1200">
                <a:solidFill>
                  <a:schemeClr val="dk1"/>
                </a:solidFill>
                <a:latin typeface="Arial"/>
                <a:ea typeface="Arial"/>
                <a:cs typeface="Arial"/>
                <a:sym typeface="Arial"/>
              </a:rPr>
              <a:t>8</a:t>
            </a:fld>
            <a:endParaRPr sz="1200">
              <a:solidFill>
                <a:schemeClr val="dk1"/>
              </a:solidFill>
              <a:latin typeface="Arial"/>
              <a:ea typeface="Arial"/>
              <a:cs typeface="Arial"/>
              <a:sym typeface="Arial"/>
            </a:endParaRPr>
          </a:p>
        </p:txBody>
      </p:sp>
      <p:sp>
        <p:nvSpPr>
          <p:cNvPr id="101" name="Google Shape;10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2" name="Google Shape;10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a:solidFill>
                <a:schemeClr val="lt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uota">
  <p:cSld name="Vuota">
    <p:spTree>
      <p:nvGrpSpPr>
        <p:cNvPr id="1" name="Shape 10"/>
        <p:cNvGrpSpPr/>
        <p:nvPr/>
      </p:nvGrpSpPr>
      <p:grpSpPr>
        <a:xfrm>
          <a:off x="0" y="0"/>
          <a:ext cx="0" cy="0"/>
          <a:chOff x="0" y="0"/>
          <a:chExt cx="0" cy="0"/>
        </a:xfrm>
      </p:grpSpPr>
      <p:pic>
        <p:nvPicPr>
          <p:cNvPr id="11" name="Google Shape;11;p17"/>
          <p:cNvPicPr preferRelativeResize="0"/>
          <p:nvPr/>
        </p:nvPicPr>
        <p:blipFill rotWithShape="1">
          <a:blip r:embed="rId2">
            <a:alphaModFix/>
          </a:blip>
          <a:srcRect/>
          <a:stretch/>
        </p:blipFill>
        <p:spPr>
          <a:xfrm>
            <a:off x="0" y="0"/>
            <a:ext cx="12192000" cy="58801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uoto">
  <p:cSld name="vuoto">
    <p:spTree>
      <p:nvGrpSpPr>
        <p:cNvPr id="1" name="Shape 13"/>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Vuota" type="blank">
  <p:cSld name="BLANK">
    <p:spTree>
      <p:nvGrpSpPr>
        <p:cNvPr id="1" name="Shape 15"/>
        <p:cNvGrpSpPr/>
        <p:nvPr/>
      </p:nvGrpSpPr>
      <p:grpSpPr>
        <a:xfrm>
          <a:off x="0" y="0"/>
          <a:ext cx="0" cy="0"/>
          <a:chOff x="0" y="0"/>
          <a:chExt cx="0" cy="0"/>
        </a:xfrm>
      </p:grpSpPr>
      <p:pic>
        <p:nvPicPr>
          <p:cNvPr id="16" name="Google Shape;16;p19"/>
          <p:cNvPicPr preferRelativeResize="0"/>
          <p:nvPr/>
        </p:nvPicPr>
        <p:blipFill rotWithShape="1">
          <a:blip r:embed="rId2">
            <a:alphaModFix/>
          </a:blip>
          <a:srcRect/>
          <a:stretch/>
        </p:blipFill>
        <p:spPr>
          <a:xfrm>
            <a:off x="0" y="0"/>
            <a:ext cx="12192000" cy="58801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Layout personalizzato">
  <p:cSld name="1_Layout personalizzato">
    <p:spTree>
      <p:nvGrpSpPr>
        <p:cNvPr id="1" name="Shape 1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3" name="Immagine 2">
            <a:extLst>
              <a:ext uri="{FF2B5EF4-FFF2-40B4-BE49-F238E27FC236}">
                <a16:creationId xmlns:a16="http://schemas.microsoft.com/office/drawing/2014/main" id="{DD38D08F-FE0F-E54D-8FDC-24E3356FB238}"/>
              </a:ext>
            </a:extLst>
          </p:cNvPr>
          <p:cNvPicPr>
            <a:picLocks noChangeAspect="1"/>
          </p:cNvPicPr>
          <p:nvPr userDrawn="1"/>
        </p:nvPicPr>
        <p:blipFill>
          <a:blip r:embed="rId6"/>
          <a:stretch>
            <a:fillRect/>
          </a:stretch>
        </p:blipFill>
        <p:spPr>
          <a:xfrm>
            <a:off x="0" y="5905500"/>
            <a:ext cx="12192000" cy="952500"/>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med" p14:dur="7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mailto:gegallo@istat.it"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mailto:benassi@istat.i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istat.it/it/censimenti/popolazione-e-abitazioni%20e%20su%20demoistat.i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Google Shape;24;p1"/>
          <p:cNvSpPr txBox="1"/>
          <p:nvPr/>
        </p:nvSpPr>
        <p:spPr>
          <a:xfrm>
            <a:off x="5167223" y="2062104"/>
            <a:ext cx="6512100" cy="26076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None/>
            </a:pPr>
            <a:r>
              <a:rPr lang="it-IT" sz="3200" b="0" i="0" u="none" strike="noStrike" cap="none">
                <a:solidFill>
                  <a:schemeClr val="lt1"/>
                </a:solidFill>
                <a:latin typeface="Calibri"/>
                <a:ea typeface="Calibri"/>
                <a:cs typeface="Calibri"/>
                <a:sym typeface="Calibri"/>
              </a:rPr>
              <a:t>Le potenzialità dei dati </a:t>
            </a:r>
            <a:endParaRPr sz="3200" b="0" i="0" u="none" strike="noStrike" cap="none">
              <a:solidFill>
                <a:schemeClr val="lt1"/>
              </a:solidFill>
              <a:latin typeface="Calibri"/>
              <a:ea typeface="Calibri"/>
              <a:cs typeface="Calibri"/>
              <a:sym typeface="Calibri"/>
            </a:endParaRPr>
          </a:p>
          <a:p>
            <a:pPr marL="0" marR="0" lvl="0" indent="0" algn="l" rtl="0">
              <a:lnSpc>
                <a:spcPct val="125000"/>
              </a:lnSpc>
              <a:spcBef>
                <a:spcPts val="0"/>
              </a:spcBef>
              <a:spcAft>
                <a:spcPts val="0"/>
              </a:spcAft>
              <a:buNone/>
            </a:pPr>
            <a:r>
              <a:rPr lang="it-IT" sz="3200" b="0" i="0" u="none" strike="noStrike" cap="none">
                <a:solidFill>
                  <a:schemeClr val="lt1"/>
                </a:solidFill>
                <a:latin typeface="Calibri"/>
                <a:ea typeface="Calibri"/>
                <a:cs typeface="Calibri"/>
                <a:sym typeface="Calibri"/>
              </a:rPr>
              <a:t>geo-demografici. Un'applicazione empirica sulla base dei dati censuari </a:t>
            </a:r>
            <a:endParaRPr sz="3200" b="0" i="0" u="none" strike="noStrike" cap="none">
              <a:solidFill>
                <a:schemeClr val="lt1"/>
              </a:solidFill>
              <a:latin typeface="Calibri"/>
              <a:ea typeface="Calibri"/>
              <a:cs typeface="Calibri"/>
              <a:sym typeface="Calibri"/>
            </a:endParaRPr>
          </a:p>
          <a:p>
            <a:pPr marL="0" marR="0" lvl="0" indent="0" algn="l" rtl="0">
              <a:lnSpc>
                <a:spcPct val="125000"/>
              </a:lnSpc>
              <a:spcBef>
                <a:spcPts val="0"/>
              </a:spcBef>
              <a:spcAft>
                <a:spcPts val="0"/>
              </a:spcAft>
              <a:buNone/>
            </a:pPr>
            <a:r>
              <a:rPr lang="it-IT" sz="3200" b="0" i="0" u="none" strike="noStrike" cap="none">
                <a:solidFill>
                  <a:schemeClr val="lt1"/>
                </a:solidFill>
                <a:latin typeface="Calibri"/>
                <a:ea typeface="Calibri"/>
                <a:cs typeface="Calibri"/>
                <a:sym typeface="Calibri"/>
              </a:rPr>
              <a:t>e del bilancio demografico 2011-2020 </a:t>
            </a:r>
            <a:endParaRPr sz="3200" b="0" i="0" u="none" strike="noStrike" cap="none">
              <a:solidFill>
                <a:schemeClr val="lt1"/>
              </a:solidFill>
              <a:latin typeface="Calibri"/>
              <a:ea typeface="Calibri"/>
              <a:cs typeface="Calibri"/>
              <a:sym typeface="Calibri"/>
            </a:endParaRPr>
          </a:p>
        </p:txBody>
      </p:sp>
      <p:sp>
        <p:nvSpPr>
          <p:cNvPr id="25" name="Google Shape;25;p1"/>
          <p:cNvSpPr txBox="1"/>
          <p:nvPr/>
        </p:nvSpPr>
        <p:spPr>
          <a:xfrm>
            <a:off x="5167223" y="4570108"/>
            <a:ext cx="6678413" cy="71301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it-IT" sz="1400" b="0" i="0" u="none" strike="noStrike" cap="none">
                <a:solidFill>
                  <a:schemeClr val="lt1"/>
                </a:solidFill>
                <a:latin typeface="Calibri"/>
                <a:ea typeface="Calibri"/>
                <a:cs typeface="Calibri"/>
                <a:sym typeface="Calibri"/>
              </a:rPr>
              <a:t>Gerardo Gallo | Direzione centrale delle Statistiche demografiche e del censimento della popolazione</a:t>
            </a:r>
            <a:endParaRPr sz="1400" b="0" i="0" u="none" strike="noStrike" cap="none">
              <a:solidFill>
                <a:schemeClr val="lt1"/>
              </a:solidFill>
              <a:latin typeface="Calibri"/>
              <a:ea typeface="Calibri"/>
              <a:cs typeface="Calibri"/>
              <a:sym typeface="Calibri"/>
            </a:endParaRPr>
          </a:p>
          <a:p>
            <a:pPr marL="0" marR="0" lvl="0" indent="0" algn="l" rtl="0">
              <a:lnSpc>
                <a:spcPct val="157142"/>
              </a:lnSpc>
              <a:spcBef>
                <a:spcPts val="0"/>
              </a:spcBef>
              <a:spcAft>
                <a:spcPts val="0"/>
              </a:spcAft>
              <a:buNone/>
            </a:pPr>
            <a:r>
              <a:rPr lang="it-IT" sz="1400" b="0" i="0" u="none" strike="noStrike" cap="none">
                <a:solidFill>
                  <a:schemeClr val="lt1"/>
                </a:solidFill>
                <a:latin typeface="Calibri"/>
                <a:ea typeface="Calibri"/>
                <a:cs typeface="Calibri"/>
                <a:sym typeface="Calibri"/>
              </a:rPr>
              <a:t>Federico Benassi | Direzione centrale per le Statistiche ambientali e territoriali</a:t>
            </a:r>
            <a:endParaRPr sz="1400" b="0" i="0" u="none" strike="noStrike" cap="none">
              <a:solidFill>
                <a:schemeClr val="lt1"/>
              </a:solidFill>
              <a:latin typeface="Calibri"/>
              <a:ea typeface="Calibri"/>
              <a:cs typeface="Calibri"/>
              <a:sym typeface="Calibri"/>
            </a:endParaRPr>
          </a:p>
        </p:txBody>
      </p:sp>
      <p:sp>
        <p:nvSpPr>
          <p:cNvPr id="26" name="Google Shape;26;p1"/>
          <p:cNvSpPr txBox="1"/>
          <p:nvPr/>
        </p:nvSpPr>
        <p:spPr>
          <a:xfrm>
            <a:off x="3609847" y="6368893"/>
            <a:ext cx="5048072" cy="331932"/>
          </a:xfrm>
          <a:prstGeom prst="rect">
            <a:avLst/>
          </a:prstGeom>
          <a:noFill/>
          <a:ln>
            <a:noFill/>
          </a:ln>
        </p:spPr>
        <p:txBody>
          <a:bodyPr spcFirstLastPara="1" wrap="square" lIns="91425" tIns="45700" rIns="91425" bIns="0" anchor="b" anchorCtr="0">
            <a:noAutofit/>
          </a:bodyPr>
          <a:lstStyle/>
          <a:p>
            <a:pPr marL="0" marR="0" lvl="0" indent="0" algn="l" rtl="0">
              <a:spcBef>
                <a:spcPts val="0"/>
              </a:spcBef>
              <a:spcAft>
                <a:spcPts val="0"/>
              </a:spcAft>
              <a:buNone/>
            </a:pPr>
            <a:r>
              <a:rPr lang="it-IT" sz="1800" b="0" i="0" u="none" strike="noStrike" cap="none">
                <a:solidFill>
                  <a:schemeClr val="dk1"/>
                </a:solidFill>
                <a:latin typeface="Calibri"/>
                <a:ea typeface="Calibri"/>
                <a:cs typeface="Calibri"/>
                <a:sym typeface="Calibri"/>
              </a:rPr>
              <a:t> </a:t>
            </a:r>
            <a:endParaRPr/>
          </a:p>
        </p:txBody>
      </p:sp>
      <p:sp>
        <p:nvSpPr>
          <p:cNvPr id="27" name="Google Shape;27;p1"/>
          <p:cNvSpPr txBox="1"/>
          <p:nvPr/>
        </p:nvSpPr>
        <p:spPr>
          <a:xfrm>
            <a:off x="498765" y="19518"/>
            <a:ext cx="1134687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F2F2F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g10133f420ab_0_72"/>
          <p:cNvSpPr txBox="1"/>
          <p:nvPr/>
        </p:nvSpPr>
        <p:spPr>
          <a:xfrm>
            <a:off x="-1" y="0"/>
            <a:ext cx="12192000" cy="1214400"/>
          </a:xfrm>
          <a:prstGeom prst="rect">
            <a:avLst/>
          </a:prstGeom>
          <a:solidFill>
            <a:srgbClr val="E92E16"/>
          </a:solidFill>
          <a:ln>
            <a:noFill/>
          </a:ln>
        </p:spPr>
        <p:txBody>
          <a:bodyPr spcFirstLastPara="1" wrap="square" lIns="288000" tIns="144000" rIns="288000" bIns="144000" anchor="ctr" anchorCtr="0">
            <a:noAutofit/>
          </a:bodyPr>
          <a:lstStyle/>
          <a:p>
            <a:pPr marL="0" lvl="0" indent="0" algn="l" rtl="0">
              <a:spcBef>
                <a:spcPts val="0"/>
              </a:spcBef>
              <a:spcAft>
                <a:spcPts val="0"/>
              </a:spcAft>
              <a:buNone/>
            </a:pPr>
            <a:r>
              <a:rPr lang="it-IT" sz="3200" b="1">
                <a:solidFill>
                  <a:schemeClr val="lt1"/>
                </a:solidFill>
                <a:latin typeface="Calibri"/>
                <a:ea typeface="Calibri"/>
                <a:cs typeface="Calibri"/>
                <a:sym typeface="Calibri"/>
              </a:rPr>
              <a:t>L’utilizzo dei dati di popolazione secondo le sue componenti: dati ricostruiti</a:t>
            </a:r>
            <a:endParaRPr sz="3200" b="1">
              <a:solidFill>
                <a:schemeClr val="lt1"/>
              </a:solidFill>
              <a:latin typeface="Calibri"/>
              <a:ea typeface="Calibri"/>
              <a:cs typeface="Calibri"/>
              <a:sym typeface="Calibri"/>
            </a:endParaRPr>
          </a:p>
        </p:txBody>
      </p:sp>
      <p:sp>
        <p:nvSpPr>
          <p:cNvPr id="118" name="Google Shape;118;g10133f420ab_0_72"/>
          <p:cNvSpPr txBox="1"/>
          <p:nvPr/>
        </p:nvSpPr>
        <p:spPr>
          <a:xfrm>
            <a:off x="1408867" y="1237046"/>
            <a:ext cx="6064800" cy="36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it-IT" sz="1800" b="1" dirty="0">
                <a:solidFill>
                  <a:srgbClr val="595959"/>
                </a:solidFill>
                <a:latin typeface="Calibri"/>
                <a:ea typeface="Calibri"/>
                <a:cs typeface="Calibri"/>
                <a:sym typeface="Calibri"/>
              </a:rPr>
              <a:t>Tasso di crescita medio annuo 2011-2020 (per 1.000 residenti)</a:t>
            </a:r>
            <a:endParaRPr sz="1800" b="1" dirty="0">
              <a:solidFill>
                <a:srgbClr val="595959"/>
              </a:solidFill>
              <a:latin typeface="Calibri"/>
              <a:ea typeface="Calibri"/>
              <a:cs typeface="Calibri"/>
              <a:sym typeface="Calibri"/>
            </a:endParaRPr>
          </a:p>
        </p:txBody>
      </p:sp>
      <p:graphicFrame>
        <p:nvGraphicFramePr>
          <p:cNvPr id="10" name="Grafico 9"/>
          <p:cNvGraphicFramePr>
            <a:graphicFrameLocks/>
          </p:cNvGraphicFramePr>
          <p:nvPr>
            <p:extLst>
              <p:ext uri="{D42A27DB-BD31-4B8C-83A1-F6EECF244321}">
                <p14:modId xmlns:p14="http://schemas.microsoft.com/office/powerpoint/2010/main" val="530407403"/>
              </p:ext>
            </p:extLst>
          </p:nvPr>
        </p:nvGraphicFramePr>
        <p:xfrm>
          <a:off x="905163" y="1409962"/>
          <a:ext cx="9975273" cy="466423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Google Shape;127;g10133f420ab_0_0"/>
          <p:cNvSpPr txBox="1"/>
          <p:nvPr/>
        </p:nvSpPr>
        <p:spPr>
          <a:xfrm>
            <a:off x="4774" y="2179962"/>
            <a:ext cx="12192000" cy="1583700"/>
          </a:xfrm>
          <a:prstGeom prst="rect">
            <a:avLst/>
          </a:prstGeom>
          <a:solidFill>
            <a:srgbClr val="E92E16"/>
          </a:solidFill>
          <a:ln>
            <a:noFill/>
          </a:ln>
        </p:spPr>
        <p:txBody>
          <a:bodyPr spcFirstLastPara="1" wrap="square" lIns="288000" tIns="144000" rIns="288000" bIns="144000" anchor="t" anchorCtr="0">
            <a:spAutoFit/>
          </a:bodyPr>
          <a:lstStyle/>
          <a:p>
            <a:pPr marL="7937" marR="0" lvl="0" indent="0" algn="ctr" rtl="0">
              <a:lnSpc>
                <a:spcPct val="131250"/>
              </a:lnSpc>
              <a:spcBef>
                <a:spcPts val="0"/>
              </a:spcBef>
              <a:spcAft>
                <a:spcPts val="0"/>
              </a:spcAft>
              <a:buNone/>
            </a:pPr>
            <a:r>
              <a:rPr lang="it-IT" sz="3200">
                <a:solidFill>
                  <a:schemeClr val="lt1"/>
                </a:solidFill>
                <a:latin typeface="Calibri"/>
                <a:ea typeface="Calibri"/>
                <a:cs typeface="Calibri"/>
                <a:sym typeface="Calibri"/>
              </a:rPr>
              <a:t>PARTE II</a:t>
            </a:r>
            <a:endParaRPr/>
          </a:p>
          <a:p>
            <a:pPr marL="7937" marR="0" lvl="0" indent="0" algn="ctr" rtl="0">
              <a:lnSpc>
                <a:spcPct val="131250"/>
              </a:lnSpc>
              <a:spcBef>
                <a:spcPts val="1200"/>
              </a:spcBef>
              <a:spcAft>
                <a:spcPts val="0"/>
              </a:spcAft>
              <a:buNone/>
            </a:pPr>
            <a:r>
              <a:rPr lang="it-IT" sz="3200">
                <a:solidFill>
                  <a:schemeClr val="lt1"/>
                </a:solidFill>
                <a:latin typeface="Calibri"/>
                <a:ea typeface="Calibri"/>
                <a:cs typeface="Calibri"/>
                <a:sym typeface="Calibri"/>
              </a:rPr>
              <a:t>APPLICAZIONE EMPIRICA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6" name="Google Shape;136;p11"/>
          <p:cNvSpPr txBox="1"/>
          <p:nvPr/>
        </p:nvSpPr>
        <p:spPr>
          <a:xfrm>
            <a:off x="-1" y="0"/>
            <a:ext cx="12192000" cy="1245300"/>
          </a:xfrm>
          <a:prstGeom prst="rect">
            <a:avLst/>
          </a:prstGeom>
          <a:solidFill>
            <a:srgbClr val="E92E16"/>
          </a:solidFill>
          <a:ln>
            <a:noFill/>
          </a:ln>
        </p:spPr>
        <p:txBody>
          <a:bodyPr spcFirstLastPara="1" wrap="square" lIns="288000" tIns="144000" rIns="288000" bIns="144000" anchor="ctr" anchorCtr="0">
            <a:noAutofit/>
          </a:bodyPr>
          <a:lstStyle/>
          <a:p>
            <a:pPr marL="0" lvl="0" indent="0" algn="l" rtl="0">
              <a:spcBef>
                <a:spcPts val="0"/>
              </a:spcBef>
              <a:spcAft>
                <a:spcPts val="0"/>
              </a:spcAft>
              <a:buNone/>
            </a:pPr>
            <a:r>
              <a:rPr lang="it-IT" sz="3200" b="1">
                <a:solidFill>
                  <a:schemeClr val="lt1"/>
                </a:solidFill>
              </a:rPr>
              <a:t>La rilevanza del territorio (e dello spazio) come unità statistica</a:t>
            </a:r>
            <a:endParaRPr sz="3200" b="1">
              <a:solidFill>
                <a:schemeClr val="lt1"/>
              </a:solidFill>
              <a:latin typeface="Calibri"/>
              <a:ea typeface="Calibri"/>
              <a:cs typeface="Calibri"/>
              <a:sym typeface="Calibri"/>
            </a:endParaRPr>
          </a:p>
        </p:txBody>
      </p:sp>
      <p:sp>
        <p:nvSpPr>
          <p:cNvPr id="137" name="Google Shape;137;p11"/>
          <p:cNvSpPr txBox="1"/>
          <p:nvPr/>
        </p:nvSpPr>
        <p:spPr>
          <a:xfrm>
            <a:off x="326727" y="1640063"/>
            <a:ext cx="11267100" cy="4321800"/>
          </a:xfrm>
          <a:prstGeom prst="rect">
            <a:avLst/>
          </a:prstGeom>
          <a:noFill/>
          <a:ln>
            <a:noFill/>
          </a:ln>
        </p:spPr>
        <p:txBody>
          <a:bodyPr spcFirstLastPara="1" wrap="square" lIns="91425" tIns="45700" rIns="91425" bIns="45700" anchor="t" anchorCtr="0">
            <a:spAutoFit/>
          </a:bodyPr>
          <a:lstStyle/>
          <a:p>
            <a:pPr marL="457200" lvl="0" indent="-342900" algn="just" rtl="0">
              <a:lnSpc>
                <a:spcPct val="106650"/>
              </a:lnSpc>
              <a:spcBef>
                <a:spcPts val="0"/>
              </a:spcBef>
              <a:spcAft>
                <a:spcPts val="0"/>
              </a:spcAft>
              <a:buClr>
                <a:srgbClr val="E92E16"/>
              </a:buClr>
              <a:buSzPts val="1800"/>
              <a:buFont typeface="Noto Sans Symbols"/>
              <a:buChar char="▪"/>
            </a:pPr>
            <a:r>
              <a:rPr lang="it-IT" sz="1800">
                <a:solidFill>
                  <a:srgbClr val="3F3F3F"/>
                </a:solidFill>
                <a:latin typeface="Calibri"/>
                <a:ea typeface="Calibri"/>
                <a:cs typeface="Calibri"/>
                <a:sym typeface="Calibri"/>
              </a:rPr>
              <a:t>La rilevanza del territorio e dello spazio come unità statistica:</a:t>
            </a:r>
            <a:endParaRPr sz="1800">
              <a:solidFill>
                <a:srgbClr val="3F3F3F"/>
              </a:solidFill>
              <a:latin typeface="Calibri"/>
              <a:ea typeface="Calibri"/>
              <a:cs typeface="Calibri"/>
              <a:sym typeface="Calibri"/>
            </a:endParaRPr>
          </a:p>
          <a:p>
            <a:pPr marL="457200" lvl="0" indent="0" algn="just" rtl="0">
              <a:lnSpc>
                <a:spcPct val="106650"/>
              </a:lnSpc>
              <a:spcBef>
                <a:spcPts val="0"/>
              </a:spcBef>
              <a:spcAft>
                <a:spcPts val="0"/>
              </a:spcAft>
              <a:buNone/>
            </a:pPr>
            <a:r>
              <a:rPr lang="it-IT" sz="1800" i="1">
                <a:solidFill>
                  <a:srgbClr val="3F3F3F"/>
                </a:solidFill>
                <a:latin typeface="Calibri"/>
                <a:ea typeface="Calibri"/>
                <a:cs typeface="Calibri"/>
                <a:sym typeface="Calibri"/>
              </a:rPr>
              <a:t>«Where people live can be a relevant factor in helping to explain demographic behaviours» </a:t>
            </a:r>
            <a:endParaRPr sz="1800" i="1">
              <a:solidFill>
                <a:srgbClr val="3F3F3F"/>
              </a:solidFill>
              <a:latin typeface="Calibri"/>
              <a:ea typeface="Calibri"/>
              <a:cs typeface="Calibri"/>
              <a:sym typeface="Calibri"/>
            </a:endParaRPr>
          </a:p>
          <a:p>
            <a:pPr marL="6400800" lvl="0" indent="0" algn="just" rtl="0">
              <a:lnSpc>
                <a:spcPct val="106650"/>
              </a:lnSpc>
              <a:spcBef>
                <a:spcPts val="0"/>
              </a:spcBef>
              <a:spcAft>
                <a:spcPts val="0"/>
              </a:spcAft>
              <a:buNone/>
            </a:pPr>
            <a:r>
              <a:rPr lang="it-IT" sz="1800">
                <a:solidFill>
                  <a:srgbClr val="3F3F3F"/>
                </a:solidFill>
                <a:latin typeface="Calibri"/>
                <a:ea typeface="Calibri"/>
                <a:cs typeface="Calibri"/>
                <a:sym typeface="Calibri"/>
              </a:rPr>
              <a:t>(Champion and Hugo, 2004)</a:t>
            </a:r>
            <a:endParaRPr sz="1800">
              <a:solidFill>
                <a:srgbClr val="3F3F3F"/>
              </a:solidFill>
              <a:latin typeface="Calibri"/>
              <a:ea typeface="Calibri"/>
              <a:cs typeface="Calibri"/>
              <a:sym typeface="Calibri"/>
            </a:endParaRPr>
          </a:p>
          <a:p>
            <a:pPr marL="457200" lvl="0" indent="0" algn="just" rtl="0">
              <a:lnSpc>
                <a:spcPct val="106650"/>
              </a:lnSpc>
              <a:spcBef>
                <a:spcPts val="0"/>
              </a:spcBef>
              <a:spcAft>
                <a:spcPts val="0"/>
              </a:spcAft>
              <a:buNone/>
            </a:pPr>
            <a:r>
              <a:rPr lang="it-IT" sz="1800" i="1">
                <a:solidFill>
                  <a:srgbClr val="3F3F3F"/>
                </a:solidFill>
                <a:latin typeface="Calibri"/>
                <a:ea typeface="Calibri"/>
                <a:cs typeface="Calibri"/>
                <a:sym typeface="Calibri"/>
              </a:rPr>
              <a:t>«Everything is related to everything else, but near things are more related than distant things» </a:t>
            </a:r>
            <a:endParaRPr sz="1800">
              <a:solidFill>
                <a:srgbClr val="3F3F3F"/>
              </a:solidFill>
              <a:latin typeface="Calibri"/>
              <a:ea typeface="Calibri"/>
              <a:cs typeface="Calibri"/>
              <a:sym typeface="Calibri"/>
            </a:endParaRPr>
          </a:p>
          <a:p>
            <a:pPr marL="6400800" lvl="0" indent="0" algn="just" rtl="0">
              <a:lnSpc>
                <a:spcPct val="106650"/>
              </a:lnSpc>
              <a:spcBef>
                <a:spcPts val="0"/>
              </a:spcBef>
              <a:spcAft>
                <a:spcPts val="0"/>
              </a:spcAft>
              <a:buNone/>
            </a:pPr>
            <a:r>
              <a:rPr lang="it-IT" sz="1800">
                <a:solidFill>
                  <a:srgbClr val="3F3F3F"/>
                </a:solidFill>
                <a:latin typeface="Calibri"/>
                <a:ea typeface="Calibri"/>
                <a:cs typeface="Calibri"/>
                <a:sym typeface="Calibri"/>
              </a:rPr>
              <a:t>(Tobler 1970)</a:t>
            </a:r>
            <a:endParaRPr/>
          </a:p>
          <a:p>
            <a:pPr marL="457200" lvl="0" indent="-342900" algn="just" rtl="0">
              <a:lnSpc>
                <a:spcPct val="106650"/>
              </a:lnSpc>
              <a:spcBef>
                <a:spcPts val="1200"/>
              </a:spcBef>
              <a:spcAft>
                <a:spcPts val="0"/>
              </a:spcAft>
              <a:buClr>
                <a:srgbClr val="FF0000"/>
              </a:buClr>
              <a:buSzPts val="1800"/>
              <a:buFont typeface="Noto Sans Symbols"/>
              <a:buChar char="▪"/>
            </a:pPr>
            <a:r>
              <a:rPr lang="it-IT" sz="1800">
                <a:solidFill>
                  <a:srgbClr val="3F3F3F"/>
                </a:solidFill>
                <a:latin typeface="Calibri"/>
                <a:ea typeface="Calibri"/>
                <a:cs typeface="Calibri"/>
                <a:sym typeface="Calibri"/>
              </a:rPr>
              <a:t>I territori (i comuni italiani nel nostro caso) divengono quindi unità statistiche di analisi e non mere variabili di classificazione</a:t>
            </a:r>
            <a:endParaRPr sz="1800">
              <a:solidFill>
                <a:srgbClr val="3F3F3F"/>
              </a:solidFill>
              <a:latin typeface="Calibri"/>
              <a:ea typeface="Calibri"/>
              <a:cs typeface="Calibri"/>
              <a:sym typeface="Calibri"/>
            </a:endParaRPr>
          </a:p>
          <a:p>
            <a:pPr marL="457200" lvl="0" indent="-342900" algn="just" rtl="0">
              <a:lnSpc>
                <a:spcPct val="106650"/>
              </a:lnSpc>
              <a:spcBef>
                <a:spcPts val="1200"/>
              </a:spcBef>
              <a:spcAft>
                <a:spcPts val="0"/>
              </a:spcAft>
              <a:buClr>
                <a:srgbClr val="FF0000"/>
              </a:buClr>
              <a:buSzPts val="1800"/>
              <a:buFont typeface="Noto Sans Symbols"/>
              <a:buChar char="▪"/>
            </a:pPr>
            <a:r>
              <a:rPr lang="it-IT" sz="1800">
                <a:solidFill>
                  <a:srgbClr val="3F3F3F"/>
                </a:solidFill>
                <a:latin typeface="Calibri"/>
                <a:ea typeface="Calibri"/>
                <a:cs typeface="Calibri"/>
                <a:sym typeface="Calibri"/>
              </a:rPr>
              <a:t>In questa prospettiva le analisi quantitative possono utilizzare gli attributi spaziali di dette unità sia in modo indiretto che diretto</a:t>
            </a:r>
            <a:endParaRPr sz="1800" b="1">
              <a:solidFill>
                <a:srgbClr val="C00000"/>
              </a:solidFill>
              <a:latin typeface="Calibri"/>
              <a:ea typeface="Calibri"/>
              <a:cs typeface="Calibri"/>
              <a:sym typeface="Calibri"/>
            </a:endParaRPr>
          </a:p>
          <a:p>
            <a:pPr marL="457200" lvl="0" indent="0" algn="l" rtl="0">
              <a:spcBef>
                <a:spcPts val="1200"/>
              </a:spcBef>
              <a:spcAft>
                <a:spcPts val="0"/>
              </a:spcAft>
              <a:buClr>
                <a:schemeClr val="dk1"/>
              </a:buClr>
              <a:buFont typeface="Arial"/>
              <a:buNone/>
            </a:pPr>
            <a:r>
              <a:rPr lang="it-IT" sz="1800">
                <a:solidFill>
                  <a:srgbClr val="3F3F3F"/>
                </a:solidFill>
                <a:latin typeface="Calibri"/>
                <a:ea typeface="Calibri"/>
                <a:cs typeface="Calibri"/>
                <a:sym typeface="Calibri"/>
              </a:rPr>
              <a:t>Champion, T., &amp; Hugo, G. (2004). </a:t>
            </a:r>
            <a:r>
              <a:rPr lang="it-IT" sz="1800" i="1">
                <a:solidFill>
                  <a:srgbClr val="3F3F3F"/>
                </a:solidFill>
                <a:latin typeface="Calibri"/>
                <a:ea typeface="Calibri"/>
                <a:cs typeface="Calibri"/>
                <a:sym typeface="Calibri"/>
              </a:rPr>
              <a:t>New forms of urbanization</a:t>
            </a:r>
            <a:r>
              <a:rPr lang="it-IT" sz="1800">
                <a:solidFill>
                  <a:srgbClr val="3F3F3F"/>
                </a:solidFill>
                <a:latin typeface="Calibri"/>
                <a:ea typeface="Calibri"/>
                <a:cs typeface="Calibri"/>
                <a:sym typeface="Calibri"/>
              </a:rPr>
              <a:t>. Ashgate, Aldershot: Beyond the urban-rural dichotomy.</a:t>
            </a:r>
            <a:endParaRPr sz="1800">
              <a:solidFill>
                <a:srgbClr val="3F3F3F"/>
              </a:solidFill>
              <a:latin typeface="Calibri"/>
              <a:ea typeface="Calibri"/>
              <a:cs typeface="Calibri"/>
              <a:sym typeface="Calibri"/>
            </a:endParaRPr>
          </a:p>
          <a:p>
            <a:pPr marL="457200" lvl="0" indent="0" algn="l" rtl="0">
              <a:spcBef>
                <a:spcPts val="0"/>
              </a:spcBef>
              <a:spcAft>
                <a:spcPts val="0"/>
              </a:spcAft>
              <a:buClr>
                <a:schemeClr val="dk1"/>
              </a:buClr>
              <a:buFont typeface="Arial"/>
              <a:buNone/>
            </a:pPr>
            <a:r>
              <a:rPr lang="it-IT" sz="1800">
                <a:solidFill>
                  <a:srgbClr val="3F3F3F"/>
                </a:solidFill>
                <a:latin typeface="Calibri"/>
                <a:ea typeface="Calibri"/>
                <a:cs typeface="Calibri"/>
                <a:sym typeface="Calibri"/>
              </a:rPr>
              <a:t>Tobler W., (1970) </a:t>
            </a:r>
            <a:r>
              <a:rPr lang="it-IT" sz="1800" i="1">
                <a:solidFill>
                  <a:srgbClr val="3F3F3F"/>
                </a:solidFill>
                <a:latin typeface="Calibri"/>
                <a:ea typeface="Calibri"/>
                <a:cs typeface="Calibri"/>
                <a:sym typeface="Calibri"/>
              </a:rPr>
              <a:t>”A computer movie simulating urban growth in the Detroit region”</a:t>
            </a:r>
            <a:r>
              <a:rPr lang="it-IT" sz="1800">
                <a:solidFill>
                  <a:srgbClr val="3F3F3F"/>
                </a:solidFill>
                <a:latin typeface="Calibri"/>
                <a:ea typeface="Calibri"/>
                <a:cs typeface="Calibri"/>
                <a:sym typeface="Calibri"/>
              </a:rPr>
              <a:t> Economic Geography, 46, 234–240.</a:t>
            </a:r>
            <a:endParaRPr sz="1800">
              <a:solidFill>
                <a:srgbClr val="3F3F3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12"/>
          <p:cNvPicPr preferRelativeResize="0"/>
          <p:nvPr/>
        </p:nvPicPr>
        <p:blipFill rotWithShape="1">
          <a:blip r:embed="rId3">
            <a:alphaModFix/>
          </a:blip>
          <a:srcRect l="3520"/>
          <a:stretch/>
        </p:blipFill>
        <p:spPr>
          <a:xfrm>
            <a:off x="300050" y="2114415"/>
            <a:ext cx="2725037" cy="3300210"/>
          </a:xfrm>
          <a:prstGeom prst="rect">
            <a:avLst/>
          </a:prstGeom>
          <a:noFill/>
          <a:ln>
            <a:noFill/>
          </a:ln>
        </p:spPr>
      </p:pic>
      <p:sp>
        <p:nvSpPr>
          <p:cNvPr id="145" name="Google Shape;145;p12"/>
          <p:cNvSpPr txBox="1"/>
          <p:nvPr/>
        </p:nvSpPr>
        <p:spPr>
          <a:xfrm>
            <a:off x="-14150" y="11575"/>
            <a:ext cx="12239100" cy="1275900"/>
          </a:xfrm>
          <a:prstGeom prst="rect">
            <a:avLst/>
          </a:prstGeom>
          <a:solidFill>
            <a:srgbClr val="E92E16"/>
          </a:solidFill>
          <a:ln>
            <a:noFill/>
          </a:ln>
        </p:spPr>
        <p:txBody>
          <a:bodyPr spcFirstLastPara="1" wrap="square" lIns="288000" tIns="144000" rIns="288000" bIns="144000" anchor="ctr" anchorCtr="0">
            <a:noAutofit/>
          </a:bodyPr>
          <a:lstStyle/>
          <a:p>
            <a:pPr marL="0" marR="0" lvl="0" indent="0" algn="l" rtl="0">
              <a:spcBef>
                <a:spcPts val="0"/>
              </a:spcBef>
              <a:spcAft>
                <a:spcPts val="0"/>
              </a:spcAft>
              <a:buNone/>
            </a:pPr>
            <a:r>
              <a:rPr lang="it-IT" sz="3200" b="1">
                <a:solidFill>
                  <a:schemeClr val="lt1"/>
                </a:solidFill>
                <a:latin typeface="Arial"/>
                <a:ea typeface="Arial"/>
                <a:cs typeface="Arial"/>
                <a:sym typeface="Arial"/>
              </a:rPr>
              <a:t>Patterns geografici dei tassi (2011-2020)</a:t>
            </a:r>
            <a:endParaRPr sz="3200" b="1">
              <a:solidFill>
                <a:schemeClr val="lt1"/>
              </a:solidFill>
            </a:endParaRPr>
          </a:p>
        </p:txBody>
      </p:sp>
      <p:sp>
        <p:nvSpPr>
          <p:cNvPr id="146" name="Google Shape;146;p12"/>
          <p:cNvSpPr txBox="1"/>
          <p:nvPr/>
        </p:nvSpPr>
        <p:spPr>
          <a:xfrm>
            <a:off x="3609847" y="6368893"/>
            <a:ext cx="5048072" cy="331932"/>
          </a:xfrm>
          <a:prstGeom prst="rect">
            <a:avLst/>
          </a:prstGeom>
          <a:noFill/>
          <a:ln>
            <a:noFill/>
          </a:ln>
        </p:spPr>
        <p:txBody>
          <a:bodyPr spcFirstLastPara="1" wrap="square" lIns="91425" tIns="45700" rIns="91425" bIns="0" anchor="b" anchorCtr="0">
            <a:noAutofit/>
          </a:bodyPr>
          <a:lstStyle/>
          <a:p>
            <a:pPr marL="0" marR="0" lvl="0" indent="0" algn="ctr" rtl="0">
              <a:spcBef>
                <a:spcPts val="0"/>
              </a:spcBef>
              <a:spcAft>
                <a:spcPts val="0"/>
              </a:spcAft>
              <a:buNone/>
            </a:pPr>
            <a:endParaRPr sz="1200">
              <a:solidFill>
                <a:srgbClr val="7F7F7F"/>
              </a:solidFill>
              <a:latin typeface="Arial"/>
              <a:ea typeface="Arial"/>
              <a:cs typeface="Arial"/>
              <a:sym typeface="Arial"/>
            </a:endParaRPr>
          </a:p>
        </p:txBody>
      </p:sp>
      <p:sp>
        <p:nvSpPr>
          <p:cNvPr id="147" name="Google Shape;147;p12"/>
          <p:cNvSpPr txBox="1"/>
          <p:nvPr/>
        </p:nvSpPr>
        <p:spPr>
          <a:xfrm>
            <a:off x="-14159" y="1299347"/>
            <a:ext cx="26559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it-IT" sz="1800" b="1">
                <a:solidFill>
                  <a:srgbClr val="595959"/>
                </a:solidFill>
                <a:latin typeface="Calibri"/>
                <a:ea typeface="Calibri"/>
                <a:cs typeface="Calibri"/>
                <a:sym typeface="Calibri"/>
              </a:rPr>
              <a:t>Tasso d'incremento medio annuo [R]</a:t>
            </a:r>
            <a:endParaRPr sz="1600">
              <a:solidFill>
                <a:schemeClr val="dk1"/>
              </a:solidFill>
              <a:latin typeface="Times New Roman"/>
              <a:ea typeface="Times New Roman"/>
              <a:cs typeface="Times New Roman"/>
              <a:sym typeface="Times New Roman"/>
            </a:endParaRPr>
          </a:p>
        </p:txBody>
      </p:sp>
      <p:pic>
        <p:nvPicPr>
          <p:cNvPr id="148" name="Google Shape;148;p12"/>
          <p:cNvPicPr preferRelativeResize="0"/>
          <p:nvPr/>
        </p:nvPicPr>
        <p:blipFill rotWithShape="1">
          <a:blip r:embed="rId4">
            <a:alphaModFix/>
          </a:blip>
          <a:srcRect/>
          <a:stretch/>
        </p:blipFill>
        <p:spPr>
          <a:xfrm>
            <a:off x="955675" y="5105851"/>
            <a:ext cx="1693920" cy="804687"/>
          </a:xfrm>
          <a:prstGeom prst="rect">
            <a:avLst/>
          </a:prstGeom>
          <a:noFill/>
          <a:ln>
            <a:noFill/>
          </a:ln>
        </p:spPr>
      </p:pic>
      <p:pic>
        <p:nvPicPr>
          <p:cNvPr id="149" name="Google Shape;149;p12"/>
          <p:cNvPicPr preferRelativeResize="0"/>
          <p:nvPr/>
        </p:nvPicPr>
        <p:blipFill rotWithShape="1">
          <a:blip r:embed="rId5">
            <a:alphaModFix/>
          </a:blip>
          <a:srcRect l="5112" r="2732"/>
          <a:stretch/>
        </p:blipFill>
        <p:spPr>
          <a:xfrm>
            <a:off x="3267899" y="2121926"/>
            <a:ext cx="2758768" cy="3290685"/>
          </a:xfrm>
          <a:prstGeom prst="rect">
            <a:avLst/>
          </a:prstGeom>
          <a:noFill/>
          <a:ln>
            <a:noFill/>
          </a:ln>
        </p:spPr>
      </p:pic>
      <p:pic>
        <p:nvPicPr>
          <p:cNvPr id="150" name="Google Shape;150;p12"/>
          <p:cNvPicPr preferRelativeResize="0"/>
          <p:nvPr/>
        </p:nvPicPr>
        <p:blipFill rotWithShape="1">
          <a:blip r:embed="rId6">
            <a:alphaModFix/>
          </a:blip>
          <a:srcRect/>
          <a:stretch/>
        </p:blipFill>
        <p:spPr>
          <a:xfrm>
            <a:off x="4171337" y="5112587"/>
            <a:ext cx="1768789" cy="838569"/>
          </a:xfrm>
          <a:prstGeom prst="rect">
            <a:avLst/>
          </a:prstGeom>
          <a:noFill/>
          <a:ln>
            <a:noFill/>
          </a:ln>
        </p:spPr>
      </p:pic>
      <p:sp>
        <p:nvSpPr>
          <p:cNvPr id="151" name="Google Shape;151;p12"/>
          <p:cNvSpPr txBox="1"/>
          <p:nvPr/>
        </p:nvSpPr>
        <p:spPr>
          <a:xfrm>
            <a:off x="3063608" y="1316805"/>
            <a:ext cx="27372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it-IT" sz="1800" b="1">
                <a:solidFill>
                  <a:srgbClr val="595959"/>
                </a:solidFill>
                <a:latin typeface="Calibri"/>
                <a:ea typeface="Calibri"/>
                <a:cs typeface="Calibri"/>
                <a:sym typeface="Calibri"/>
              </a:rPr>
              <a:t>Tasso d'incremento naturale medio annuo [Sn]</a:t>
            </a:r>
            <a:endParaRPr sz="1800" b="1">
              <a:solidFill>
                <a:srgbClr val="595959"/>
              </a:solidFill>
              <a:latin typeface="Calibri"/>
              <a:ea typeface="Calibri"/>
              <a:cs typeface="Calibri"/>
              <a:sym typeface="Calibri"/>
            </a:endParaRPr>
          </a:p>
        </p:txBody>
      </p:sp>
      <p:pic>
        <p:nvPicPr>
          <p:cNvPr id="152" name="Google Shape;152;p12"/>
          <p:cNvPicPr preferRelativeResize="0"/>
          <p:nvPr/>
        </p:nvPicPr>
        <p:blipFill rotWithShape="1">
          <a:blip r:embed="rId7">
            <a:alphaModFix/>
          </a:blip>
          <a:srcRect l="4390"/>
          <a:stretch/>
        </p:blipFill>
        <p:spPr>
          <a:xfrm>
            <a:off x="6256670" y="2195891"/>
            <a:ext cx="2867098" cy="3347832"/>
          </a:xfrm>
          <a:prstGeom prst="rect">
            <a:avLst/>
          </a:prstGeom>
          <a:noFill/>
          <a:ln>
            <a:noFill/>
          </a:ln>
        </p:spPr>
      </p:pic>
      <p:pic>
        <p:nvPicPr>
          <p:cNvPr id="153" name="Google Shape;153;p12"/>
          <p:cNvPicPr preferRelativeResize="0"/>
          <p:nvPr/>
        </p:nvPicPr>
        <p:blipFill rotWithShape="1">
          <a:blip r:embed="rId8">
            <a:alphaModFix/>
          </a:blip>
          <a:srcRect/>
          <a:stretch/>
        </p:blipFill>
        <p:spPr>
          <a:xfrm>
            <a:off x="7212081" y="5143828"/>
            <a:ext cx="1759430" cy="830098"/>
          </a:xfrm>
          <a:prstGeom prst="rect">
            <a:avLst/>
          </a:prstGeom>
          <a:noFill/>
          <a:ln>
            <a:noFill/>
          </a:ln>
        </p:spPr>
      </p:pic>
      <p:sp>
        <p:nvSpPr>
          <p:cNvPr id="154" name="Google Shape;154;p12"/>
          <p:cNvSpPr txBox="1"/>
          <p:nvPr/>
        </p:nvSpPr>
        <p:spPr>
          <a:xfrm>
            <a:off x="5789219" y="1304276"/>
            <a:ext cx="2871000" cy="923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it-IT" sz="1800" b="1">
                <a:solidFill>
                  <a:srgbClr val="595959"/>
                </a:solidFill>
                <a:latin typeface="Calibri"/>
                <a:ea typeface="Calibri"/>
                <a:cs typeface="Calibri"/>
                <a:sym typeface="Calibri"/>
              </a:rPr>
              <a:t>Tasso di migratorietà netta per l’interno medio annuo [smi]</a:t>
            </a:r>
            <a:endParaRPr sz="1600">
              <a:solidFill>
                <a:schemeClr val="dk1"/>
              </a:solidFill>
              <a:latin typeface="Times New Roman"/>
              <a:ea typeface="Times New Roman"/>
              <a:cs typeface="Times New Roman"/>
              <a:sym typeface="Times New Roman"/>
            </a:endParaRPr>
          </a:p>
        </p:txBody>
      </p:sp>
      <p:pic>
        <p:nvPicPr>
          <p:cNvPr id="155" name="Google Shape;155;p12"/>
          <p:cNvPicPr preferRelativeResize="0"/>
          <p:nvPr/>
        </p:nvPicPr>
        <p:blipFill rotWithShape="1">
          <a:blip r:embed="rId9">
            <a:alphaModFix/>
          </a:blip>
          <a:srcRect l="3408"/>
          <a:stretch/>
        </p:blipFill>
        <p:spPr>
          <a:xfrm>
            <a:off x="9333499" y="2094476"/>
            <a:ext cx="2738102" cy="3343070"/>
          </a:xfrm>
          <a:prstGeom prst="rect">
            <a:avLst/>
          </a:prstGeom>
          <a:noFill/>
          <a:ln>
            <a:noFill/>
          </a:ln>
        </p:spPr>
      </p:pic>
      <p:pic>
        <p:nvPicPr>
          <p:cNvPr id="156" name="Google Shape;156;p12"/>
          <p:cNvPicPr preferRelativeResize="0"/>
          <p:nvPr/>
        </p:nvPicPr>
        <p:blipFill rotWithShape="1">
          <a:blip r:embed="rId10">
            <a:alphaModFix/>
          </a:blip>
          <a:srcRect/>
          <a:stretch/>
        </p:blipFill>
        <p:spPr>
          <a:xfrm>
            <a:off x="9909363" y="5143828"/>
            <a:ext cx="1712637" cy="813157"/>
          </a:xfrm>
          <a:prstGeom prst="rect">
            <a:avLst/>
          </a:prstGeom>
          <a:noFill/>
          <a:ln>
            <a:noFill/>
          </a:ln>
        </p:spPr>
      </p:pic>
      <p:sp>
        <p:nvSpPr>
          <p:cNvPr id="157" name="Google Shape;157;p12"/>
          <p:cNvSpPr txBox="1"/>
          <p:nvPr/>
        </p:nvSpPr>
        <p:spPr>
          <a:xfrm>
            <a:off x="8948436" y="1309099"/>
            <a:ext cx="2871000" cy="923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it-IT" sz="1800" b="1">
                <a:solidFill>
                  <a:srgbClr val="595959"/>
                </a:solidFill>
                <a:latin typeface="Calibri"/>
                <a:ea typeface="Calibri"/>
                <a:cs typeface="Calibri"/>
                <a:sym typeface="Calibri"/>
              </a:rPr>
              <a:t>Tasso di migratorietà netta con l’estero medio annuo [sme]</a:t>
            </a:r>
            <a:endParaRPr sz="1600">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p13"/>
          <p:cNvSpPr txBox="1"/>
          <p:nvPr/>
        </p:nvSpPr>
        <p:spPr>
          <a:xfrm>
            <a:off x="-14150" y="11575"/>
            <a:ext cx="12239100" cy="1275900"/>
          </a:xfrm>
          <a:prstGeom prst="rect">
            <a:avLst/>
          </a:prstGeom>
          <a:solidFill>
            <a:srgbClr val="E92E16"/>
          </a:solidFill>
          <a:ln>
            <a:noFill/>
          </a:ln>
        </p:spPr>
        <p:txBody>
          <a:bodyPr spcFirstLastPara="1" wrap="square" lIns="288000" tIns="144000" rIns="288000" bIns="144000" anchor="ctr" anchorCtr="0">
            <a:noAutofit/>
          </a:bodyPr>
          <a:lstStyle/>
          <a:p>
            <a:pPr marL="0" marR="0" lvl="0" indent="0" algn="l" rtl="0">
              <a:spcBef>
                <a:spcPts val="0"/>
              </a:spcBef>
              <a:spcAft>
                <a:spcPts val="0"/>
              </a:spcAft>
              <a:buNone/>
            </a:pPr>
            <a:r>
              <a:rPr lang="it-IT" sz="3200" b="1">
                <a:solidFill>
                  <a:schemeClr val="lt1"/>
                </a:solidFill>
                <a:latin typeface="Arial"/>
                <a:ea typeface="Arial"/>
                <a:cs typeface="Arial"/>
                <a:sym typeface="Arial"/>
              </a:rPr>
              <a:t>Patterns geografici dei tassi (2011-2020)</a:t>
            </a:r>
            <a:endParaRPr sz="3200" b="1">
              <a:solidFill>
                <a:schemeClr val="lt1"/>
              </a:solidFill>
            </a:endParaRPr>
          </a:p>
        </p:txBody>
      </p:sp>
      <p:sp>
        <p:nvSpPr>
          <p:cNvPr id="166" name="Google Shape;166;p13"/>
          <p:cNvSpPr txBox="1"/>
          <p:nvPr/>
        </p:nvSpPr>
        <p:spPr>
          <a:xfrm>
            <a:off x="3609847" y="6368893"/>
            <a:ext cx="5048072" cy="331932"/>
          </a:xfrm>
          <a:prstGeom prst="rect">
            <a:avLst/>
          </a:prstGeom>
          <a:noFill/>
          <a:ln>
            <a:noFill/>
          </a:ln>
        </p:spPr>
        <p:txBody>
          <a:bodyPr spcFirstLastPara="1" wrap="square" lIns="91425" tIns="45700" rIns="91425" bIns="0" anchor="b" anchorCtr="0">
            <a:noAutofit/>
          </a:bodyPr>
          <a:lstStyle/>
          <a:p>
            <a:pPr marL="0" marR="0" lvl="0" indent="0" algn="ctr" rtl="0">
              <a:spcBef>
                <a:spcPts val="0"/>
              </a:spcBef>
              <a:spcAft>
                <a:spcPts val="0"/>
              </a:spcAft>
              <a:buNone/>
            </a:pPr>
            <a:endParaRPr sz="1200">
              <a:solidFill>
                <a:srgbClr val="7F7F7F"/>
              </a:solidFill>
              <a:latin typeface="Arial"/>
              <a:ea typeface="Arial"/>
              <a:cs typeface="Arial"/>
              <a:sym typeface="Arial"/>
            </a:endParaRPr>
          </a:p>
        </p:txBody>
      </p:sp>
      <p:pic>
        <p:nvPicPr>
          <p:cNvPr id="167" name="Google Shape;167;p13"/>
          <p:cNvPicPr preferRelativeResize="0"/>
          <p:nvPr/>
        </p:nvPicPr>
        <p:blipFill rotWithShape="1">
          <a:blip r:embed="rId3">
            <a:alphaModFix/>
          </a:blip>
          <a:srcRect/>
          <a:stretch/>
        </p:blipFill>
        <p:spPr>
          <a:xfrm>
            <a:off x="1041041" y="1736250"/>
            <a:ext cx="3500310" cy="4408737"/>
          </a:xfrm>
          <a:prstGeom prst="rect">
            <a:avLst/>
          </a:prstGeom>
          <a:noFill/>
          <a:ln>
            <a:noFill/>
          </a:ln>
        </p:spPr>
      </p:pic>
      <p:sp>
        <p:nvSpPr>
          <p:cNvPr id="168" name="Google Shape;168;p13"/>
          <p:cNvSpPr txBox="1"/>
          <p:nvPr/>
        </p:nvSpPr>
        <p:spPr>
          <a:xfrm>
            <a:off x="-14159" y="1299347"/>
            <a:ext cx="439560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it-IT" sz="1600" b="1" dirty="0">
                <a:solidFill>
                  <a:srgbClr val="595959"/>
                </a:solidFill>
                <a:latin typeface="Calibri"/>
                <a:ea typeface="Calibri"/>
                <a:cs typeface="Calibri"/>
                <a:sym typeface="Calibri"/>
              </a:rPr>
              <a:t>Tasso d'incremento dovuto alla componente italiana medio annuo [si]</a:t>
            </a:r>
            <a:endParaRPr sz="1600" dirty="0">
              <a:solidFill>
                <a:schemeClr val="dk1"/>
              </a:solidFill>
              <a:latin typeface="Times New Roman"/>
              <a:ea typeface="Times New Roman"/>
              <a:cs typeface="Times New Roman"/>
              <a:sym typeface="Times New Roman"/>
            </a:endParaRPr>
          </a:p>
        </p:txBody>
      </p:sp>
      <p:pic>
        <p:nvPicPr>
          <p:cNvPr id="169" name="Google Shape;169;p13"/>
          <p:cNvPicPr preferRelativeResize="0"/>
          <p:nvPr/>
        </p:nvPicPr>
        <p:blipFill rotWithShape="1">
          <a:blip r:embed="rId4">
            <a:alphaModFix/>
          </a:blip>
          <a:srcRect/>
          <a:stretch/>
        </p:blipFill>
        <p:spPr>
          <a:xfrm>
            <a:off x="637576" y="5142048"/>
            <a:ext cx="1437418" cy="709507"/>
          </a:xfrm>
          <a:prstGeom prst="rect">
            <a:avLst/>
          </a:prstGeom>
          <a:noFill/>
          <a:ln>
            <a:noFill/>
          </a:ln>
        </p:spPr>
      </p:pic>
      <p:pic>
        <p:nvPicPr>
          <p:cNvPr id="170" name="Google Shape;170;p13"/>
          <p:cNvPicPr preferRelativeResize="0"/>
          <p:nvPr/>
        </p:nvPicPr>
        <p:blipFill rotWithShape="1">
          <a:blip r:embed="rId5">
            <a:alphaModFix/>
          </a:blip>
          <a:srcRect/>
          <a:stretch/>
        </p:blipFill>
        <p:spPr>
          <a:xfrm>
            <a:off x="8062247" y="1748686"/>
            <a:ext cx="3506629" cy="4396301"/>
          </a:xfrm>
          <a:prstGeom prst="rect">
            <a:avLst/>
          </a:prstGeom>
          <a:noFill/>
          <a:ln>
            <a:noFill/>
          </a:ln>
        </p:spPr>
      </p:pic>
      <p:sp>
        <p:nvSpPr>
          <p:cNvPr id="171" name="Google Shape;171;p13"/>
          <p:cNvSpPr txBox="1"/>
          <p:nvPr/>
        </p:nvSpPr>
        <p:spPr>
          <a:xfrm>
            <a:off x="7041050" y="1252550"/>
            <a:ext cx="515070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it-IT" sz="1600" b="1" dirty="0">
                <a:solidFill>
                  <a:srgbClr val="595959"/>
                </a:solidFill>
                <a:latin typeface="Calibri"/>
                <a:ea typeface="Calibri"/>
                <a:cs typeface="Calibri"/>
                <a:sym typeface="Calibri"/>
              </a:rPr>
              <a:t>Tasso d'incremento dovuto alla componente straniera medio annuo [</a:t>
            </a:r>
            <a:r>
              <a:rPr lang="it-IT" sz="1600" b="1" dirty="0" err="1">
                <a:solidFill>
                  <a:srgbClr val="595959"/>
                </a:solidFill>
                <a:latin typeface="Calibri"/>
                <a:ea typeface="Calibri"/>
                <a:cs typeface="Calibri"/>
                <a:sym typeface="Calibri"/>
              </a:rPr>
              <a:t>ss</a:t>
            </a:r>
            <a:r>
              <a:rPr lang="it-IT" sz="1600" b="1" dirty="0">
                <a:solidFill>
                  <a:srgbClr val="595959"/>
                </a:solidFill>
                <a:latin typeface="Calibri"/>
                <a:ea typeface="Calibri"/>
                <a:cs typeface="Calibri"/>
                <a:sym typeface="Calibri"/>
              </a:rPr>
              <a:t>]</a:t>
            </a:r>
            <a:endParaRPr sz="1600" b="1" dirty="0">
              <a:solidFill>
                <a:srgbClr val="595959"/>
              </a:solidFill>
              <a:latin typeface="Calibri"/>
              <a:ea typeface="Calibri"/>
              <a:cs typeface="Calibri"/>
              <a:sym typeface="Calibri"/>
            </a:endParaRPr>
          </a:p>
        </p:txBody>
      </p:sp>
      <p:pic>
        <p:nvPicPr>
          <p:cNvPr id="172" name="Google Shape;172;p13"/>
          <p:cNvPicPr preferRelativeResize="0"/>
          <p:nvPr/>
        </p:nvPicPr>
        <p:blipFill rotWithShape="1">
          <a:blip r:embed="rId6">
            <a:alphaModFix/>
          </a:blip>
          <a:srcRect/>
          <a:stretch/>
        </p:blipFill>
        <p:spPr>
          <a:xfrm>
            <a:off x="7357486" y="5097632"/>
            <a:ext cx="1475407" cy="75392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Google Shape;180;p14"/>
          <p:cNvSpPr txBox="1"/>
          <p:nvPr/>
        </p:nvSpPr>
        <p:spPr>
          <a:xfrm>
            <a:off x="3609847" y="6368893"/>
            <a:ext cx="5048072" cy="331932"/>
          </a:xfrm>
          <a:prstGeom prst="rect">
            <a:avLst/>
          </a:prstGeom>
          <a:noFill/>
          <a:ln>
            <a:noFill/>
          </a:ln>
        </p:spPr>
        <p:txBody>
          <a:bodyPr spcFirstLastPara="1" wrap="square" lIns="91425" tIns="45700" rIns="91425" bIns="0" anchor="b" anchorCtr="0">
            <a:noAutofit/>
          </a:bodyPr>
          <a:lstStyle/>
          <a:p>
            <a:pPr marL="0" marR="0" lvl="0" indent="0" algn="ctr" rtl="0">
              <a:spcBef>
                <a:spcPts val="0"/>
              </a:spcBef>
              <a:spcAft>
                <a:spcPts val="0"/>
              </a:spcAft>
              <a:buNone/>
            </a:pPr>
            <a:endParaRPr sz="1200">
              <a:solidFill>
                <a:srgbClr val="7F7F7F"/>
              </a:solidFill>
              <a:latin typeface="Arial"/>
              <a:ea typeface="Arial"/>
              <a:cs typeface="Arial"/>
              <a:sym typeface="Arial"/>
            </a:endParaRPr>
          </a:p>
        </p:txBody>
      </p:sp>
      <p:pic>
        <p:nvPicPr>
          <p:cNvPr id="181" name="Google Shape;181;p14"/>
          <p:cNvPicPr preferRelativeResize="0"/>
          <p:nvPr/>
        </p:nvPicPr>
        <p:blipFill rotWithShape="1">
          <a:blip r:embed="rId3">
            <a:alphaModFix/>
          </a:blip>
          <a:srcRect l="4716" t="859" b="10551"/>
          <a:stretch/>
        </p:blipFill>
        <p:spPr>
          <a:xfrm>
            <a:off x="138550" y="1330525"/>
            <a:ext cx="4040125" cy="4628726"/>
          </a:xfrm>
          <a:prstGeom prst="rect">
            <a:avLst/>
          </a:prstGeom>
          <a:noFill/>
          <a:ln>
            <a:noFill/>
          </a:ln>
        </p:spPr>
      </p:pic>
      <p:pic>
        <p:nvPicPr>
          <p:cNvPr id="182" name="Google Shape;182;p14"/>
          <p:cNvPicPr preferRelativeResize="0"/>
          <p:nvPr/>
        </p:nvPicPr>
        <p:blipFill rotWithShape="1">
          <a:blip r:embed="rId4">
            <a:alphaModFix/>
          </a:blip>
          <a:srcRect/>
          <a:stretch/>
        </p:blipFill>
        <p:spPr>
          <a:xfrm>
            <a:off x="4054474" y="4511452"/>
            <a:ext cx="1838325" cy="1447800"/>
          </a:xfrm>
          <a:prstGeom prst="rect">
            <a:avLst/>
          </a:prstGeom>
          <a:noFill/>
          <a:ln>
            <a:noFill/>
          </a:ln>
        </p:spPr>
      </p:pic>
      <p:sp>
        <p:nvSpPr>
          <p:cNvPr id="183" name="Google Shape;183;p14"/>
          <p:cNvSpPr txBox="1"/>
          <p:nvPr/>
        </p:nvSpPr>
        <p:spPr>
          <a:xfrm>
            <a:off x="3505640" y="1449393"/>
            <a:ext cx="47742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Arial"/>
              <a:buNone/>
            </a:pPr>
            <a:r>
              <a:rPr lang="it-IT" sz="1800" b="1">
                <a:solidFill>
                  <a:srgbClr val="595959"/>
                </a:solidFill>
                <a:latin typeface="Calibri"/>
                <a:ea typeface="Calibri"/>
                <a:cs typeface="Calibri"/>
                <a:sym typeface="Calibri"/>
              </a:rPr>
              <a:t>Tasso d’incremento dovuto acquisizioni cittadinanza medio annuo [sa]</a:t>
            </a:r>
            <a:endParaRPr sz="1600">
              <a:solidFill>
                <a:schemeClr val="dk1"/>
              </a:solidFill>
              <a:latin typeface="Times New Roman"/>
              <a:ea typeface="Times New Roman"/>
              <a:cs typeface="Times New Roman"/>
              <a:sym typeface="Times New Roman"/>
            </a:endParaRPr>
          </a:p>
        </p:txBody>
      </p:sp>
      <p:sp>
        <p:nvSpPr>
          <p:cNvPr id="185" name="Google Shape;185;p14"/>
          <p:cNvSpPr txBox="1"/>
          <p:nvPr/>
        </p:nvSpPr>
        <p:spPr>
          <a:xfrm>
            <a:off x="-14150" y="11575"/>
            <a:ext cx="12239100" cy="1275900"/>
          </a:xfrm>
          <a:prstGeom prst="rect">
            <a:avLst/>
          </a:prstGeom>
          <a:solidFill>
            <a:srgbClr val="E92E16"/>
          </a:solidFill>
          <a:ln>
            <a:noFill/>
          </a:ln>
        </p:spPr>
        <p:txBody>
          <a:bodyPr spcFirstLastPara="1" wrap="square" lIns="288000" tIns="144000" rIns="288000" bIns="144000" anchor="ctr" anchorCtr="0">
            <a:noAutofit/>
          </a:bodyPr>
          <a:lstStyle/>
          <a:p>
            <a:pPr marL="0" marR="0" lvl="0" indent="0" algn="l" rtl="0">
              <a:spcBef>
                <a:spcPts val="0"/>
              </a:spcBef>
              <a:spcAft>
                <a:spcPts val="0"/>
              </a:spcAft>
              <a:buNone/>
            </a:pPr>
            <a:r>
              <a:rPr lang="it-IT" sz="3200" b="1">
                <a:solidFill>
                  <a:schemeClr val="lt1"/>
                </a:solidFill>
                <a:latin typeface="Arial"/>
                <a:ea typeface="Arial"/>
                <a:cs typeface="Arial"/>
                <a:sym typeface="Arial"/>
              </a:rPr>
              <a:t>Patterns geografici dei tassi</a:t>
            </a:r>
            <a:endParaRPr sz="3200" b="1">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15"/>
          <p:cNvSpPr txBox="1"/>
          <p:nvPr/>
        </p:nvSpPr>
        <p:spPr>
          <a:xfrm>
            <a:off x="6057900" y="4094018"/>
            <a:ext cx="1680781"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gegallo@istat.it</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it-IT"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benassi@istat.it</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5" name="Google Shape;35;p2"/>
          <p:cNvSpPr txBox="1"/>
          <p:nvPr/>
        </p:nvSpPr>
        <p:spPr>
          <a:xfrm>
            <a:off x="4774" y="2179962"/>
            <a:ext cx="12192000" cy="1583700"/>
          </a:xfrm>
          <a:prstGeom prst="rect">
            <a:avLst/>
          </a:prstGeom>
          <a:solidFill>
            <a:srgbClr val="E92E16"/>
          </a:solidFill>
          <a:ln>
            <a:noFill/>
          </a:ln>
        </p:spPr>
        <p:txBody>
          <a:bodyPr spcFirstLastPara="1" wrap="square" lIns="288000" tIns="144000" rIns="288000" bIns="144000" anchor="t" anchorCtr="0">
            <a:spAutoFit/>
          </a:bodyPr>
          <a:lstStyle/>
          <a:p>
            <a:pPr marL="7938" marR="0" lvl="0" indent="0" algn="ctr" rtl="0">
              <a:lnSpc>
                <a:spcPct val="131250"/>
              </a:lnSpc>
              <a:spcBef>
                <a:spcPts val="0"/>
              </a:spcBef>
              <a:spcAft>
                <a:spcPts val="0"/>
              </a:spcAft>
              <a:buNone/>
            </a:pPr>
            <a:r>
              <a:rPr lang="it-IT" sz="3200">
                <a:solidFill>
                  <a:schemeClr val="lt1"/>
                </a:solidFill>
                <a:latin typeface="Calibri"/>
                <a:ea typeface="Calibri"/>
                <a:cs typeface="Calibri"/>
                <a:sym typeface="Calibri"/>
              </a:rPr>
              <a:t>PARTE I </a:t>
            </a:r>
            <a:endParaRPr/>
          </a:p>
          <a:p>
            <a:pPr marL="7938" marR="0" lvl="0" indent="0" algn="ctr" rtl="0">
              <a:lnSpc>
                <a:spcPct val="131250"/>
              </a:lnSpc>
              <a:spcBef>
                <a:spcPts val="1200"/>
              </a:spcBef>
              <a:spcAft>
                <a:spcPts val="0"/>
              </a:spcAft>
              <a:buNone/>
            </a:pPr>
            <a:r>
              <a:rPr lang="it-IT" sz="3200">
                <a:solidFill>
                  <a:schemeClr val="lt1"/>
                </a:solidFill>
                <a:latin typeface="Calibri"/>
                <a:ea typeface="Calibri"/>
                <a:cs typeface="Calibri"/>
                <a:sym typeface="Calibri"/>
              </a:rPr>
              <a:t>ASPETTI GENERALI E INQUADRAMENTO TEORICO-OPERATIVO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3" name="Google Shape;43;p4"/>
          <p:cNvSpPr txBox="1"/>
          <p:nvPr/>
        </p:nvSpPr>
        <p:spPr>
          <a:xfrm>
            <a:off x="-1" y="0"/>
            <a:ext cx="12192000" cy="1275900"/>
          </a:xfrm>
          <a:prstGeom prst="rect">
            <a:avLst/>
          </a:prstGeom>
          <a:solidFill>
            <a:srgbClr val="E92E16"/>
          </a:solidFill>
          <a:ln>
            <a:noFill/>
          </a:ln>
        </p:spPr>
        <p:txBody>
          <a:bodyPr spcFirstLastPara="1" wrap="square" lIns="288000" tIns="144000" rIns="288000" bIns="144000" anchor="ctr" anchorCtr="0">
            <a:noAutofit/>
          </a:bodyPr>
          <a:lstStyle/>
          <a:p>
            <a:pPr marL="266700" lvl="0" indent="0" algn="l" rtl="0">
              <a:spcBef>
                <a:spcPts val="0"/>
              </a:spcBef>
              <a:spcAft>
                <a:spcPts val="0"/>
              </a:spcAft>
              <a:buNone/>
            </a:pPr>
            <a:r>
              <a:rPr lang="it-IT" sz="3200" b="1">
                <a:solidFill>
                  <a:schemeClr val="lt1"/>
                </a:solidFill>
                <a:latin typeface="Calibri"/>
                <a:ea typeface="Calibri"/>
                <a:cs typeface="Calibri"/>
                <a:sym typeface="Calibri"/>
              </a:rPr>
              <a:t>A cosa servono i dati di popolazione e come utilizzarli </a:t>
            </a:r>
            <a:endParaRPr sz="3200" b="1">
              <a:solidFill>
                <a:schemeClr val="lt1"/>
              </a:solidFill>
              <a:latin typeface="Calibri"/>
              <a:ea typeface="Calibri"/>
              <a:cs typeface="Calibri"/>
              <a:sym typeface="Calibri"/>
            </a:endParaRPr>
          </a:p>
        </p:txBody>
      </p:sp>
      <p:sp>
        <p:nvSpPr>
          <p:cNvPr id="44" name="Google Shape;44;p4"/>
          <p:cNvSpPr txBox="1"/>
          <p:nvPr/>
        </p:nvSpPr>
        <p:spPr>
          <a:xfrm>
            <a:off x="3609847" y="6368893"/>
            <a:ext cx="5048072" cy="331932"/>
          </a:xfrm>
          <a:prstGeom prst="rect">
            <a:avLst/>
          </a:prstGeom>
          <a:noFill/>
          <a:ln>
            <a:noFill/>
          </a:ln>
        </p:spPr>
        <p:txBody>
          <a:bodyPr spcFirstLastPara="1" wrap="square" lIns="91425" tIns="45700" rIns="91425" bIns="0" anchor="b" anchorCtr="0">
            <a:noAutofit/>
          </a:bodyPr>
          <a:lstStyle/>
          <a:p>
            <a:pPr marL="0" marR="0" lvl="0" indent="0" algn="ctr" rtl="0">
              <a:spcBef>
                <a:spcPts val="0"/>
              </a:spcBef>
              <a:spcAft>
                <a:spcPts val="0"/>
              </a:spcAft>
              <a:buNone/>
            </a:pPr>
            <a:endParaRPr sz="1200">
              <a:solidFill>
                <a:srgbClr val="7F7F7F"/>
              </a:solidFill>
              <a:latin typeface="Arial"/>
              <a:ea typeface="Arial"/>
              <a:cs typeface="Arial"/>
              <a:sym typeface="Arial"/>
            </a:endParaRPr>
          </a:p>
        </p:txBody>
      </p:sp>
      <p:sp>
        <p:nvSpPr>
          <p:cNvPr id="45" name="Google Shape;45;p4"/>
          <p:cNvSpPr txBox="1"/>
          <p:nvPr/>
        </p:nvSpPr>
        <p:spPr>
          <a:xfrm>
            <a:off x="326727" y="1640063"/>
            <a:ext cx="11267100" cy="2616300"/>
          </a:xfrm>
          <a:prstGeom prst="rect">
            <a:avLst/>
          </a:prstGeom>
          <a:noFill/>
          <a:ln>
            <a:noFill/>
          </a:ln>
        </p:spPr>
        <p:txBody>
          <a:bodyPr spcFirstLastPara="1" wrap="square" lIns="91425" tIns="45700" rIns="91425" bIns="45700" anchor="t" anchorCtr="0">
            <a:spAutoFit/>
          </a:bodyPr>
          <a:lstStyle/>
          <a:p>
            <a:pPr marL="457200" lvl="0" indent="-342900" algn="just" rtl="0">
              <a:lnSpc>
                <a:spcPct val="118500"/>
              </a:lnSpc>
              <a:spcBef>
                <a:spcPts val="0"/>
              </a:spcBef>
              <a:spcAft>
                <a:spcPts val="0"/>
              </a:spcAft>
              <a:buClr>
                <a:srgbClr val="FF0000"/>
              </a:buClr>
              <a:buSzPts val="1800"/>
              <a:buFont typeface="Noto Sans Symbols"/>
              <a:buChar char="▪"/>
            </a:pPr>
            <a:r>
              <a:rPr lang="it-IT" sz="1800">
                <a:solidFill>
                  <a:srgbClr val="3F3F3F"/>
                </a:solidFill>
                <a:latin typeface="Calibri"/>
                <a:ea typeface="Calibri"/>
                <a:cs typeface="Calibri"/>
                <a:sym typeface="Calibri"/>
              </a:rPr>
              <a:t>Per gli addetti ai lavori c’è la piena consapevolezza sull’utilità dei dati censuari e del Bilancio demografico. Siamo tutti al corrente del fatto che per programmare a livello locale e nazionale occorrono informazioni sempre più accurate e tempestive.</a:t>
            </a:r>
            <a:endParaRPr/>
          </a:p>
          <a:p>
            <a:pPr marL="0" marR="0" lvl="0" indent="0" algn="l" rtl="0">
              <a:spcBef>
                <a:spcPts val="0"/>
              </a:spcBef>
              <a:spcAft>
                <a:spcPts val="0"/>
              </a:spcAft>
              <a:buNone/>
            </a:pPr>
            <a:r>
              <a:rPr lang="it-IT" sz="1800">
                <a:solidFill>
                  <a:srgbClr val="3F3F3F"/>
                </a:solidFill>
                <a:latin typeface="Calibri"/>
                <a:ea typeface="Calibri"/>
                <a:cs typeface="Calibri"/>
                <a:sym typeface="Calibri"/>
              </a:rPr>
              <a:t> </a:t>
            </a:r>
            <a:endParaRPr/>
          </a:p>
          <a:p>
            <a:pPr marL="457200" lvl="0" indent="-331470" algn="just" rtl="0">
              <a:lnSpc>
                <a:spcPct val="118500"/>
              </a:lnSpc>
              <a:spcBef>
                <a:spcPts val="0"/>
              </a:spcBef>
              <a:spcAft>
                <a:spcPts val="0"/>
              </a:spcAft>
              <a:buClr>
                <a:srgbClr val="E92E16"/>
              </a:buClr>
              <a:buSzPts val="1620"/>
              <a:buFont typeface="Noto Sans Symbols"/>
              <a:buChar char="▪"/>
            </a:pPr>
            <a:r>
              <a:rPr lang="it-IT" sz="1800">
                <a:solidFill>
                  <a:srgbClr val="3F3F3F"/>
                </a:solidFill>
                <a:latin typeface="Calibri"/>
                <a:ea typeface="Calibri"/>
                <a:cs typeface="Calibri"/>
                <a:sym typeface="Calibri"/>
              </a:rPr>
              <a:t>Accanto alla qualità e alla tempestività dei dati sulla popolazione, occorre disporre di informazioni ad un livello granulare molto fine e, soprattutto, di strumenti tecnici che consentono di analizzare l’informazione prodotta con un buon livello di sintesi, magari combinando a livello locale dati di stock (ad esempio, quelli censuari) e di flusso sulla dinamica demografica (dati del bilancio demografico).</a:t>
            </a:r>
            <a:endParaRPr sz="1800" b="1">
              <a:solidFill>
                <a:srgbClr val="3F3F3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3" name="Google Shape;53;g10133f420ab_0_31"/>
          <p:cNvSpPr txBox="1"/>
          <p:nvPr/>
        </p:nvSpPr>
        <p:spPr>
          <a:xfrm>
            <a:off x="-1" y="0"/>
            <a:ext cx="12192000" cy="1275900"/>
          </a:xfrm>
          <a:prstGeom prst="rect">
            <a:avLst/>
          </a:prstGeom>
          <a:solidFill>
            <a:srgbClr val="E92E16"/>
          </a:solidFill>
          <a:ln>
            <a:noFill/>
          </a:ln>
        </p:spPr>
        <p:txBody>
          <a:bodyPr spcFirstLastPara="1" wrap="square" lIns="288000" tIns="144000" rIns="288000" bIns="144000" anchor="ctr" anchorCtr="0">
            <a:noAutofit/>
          </a:bodyPr>
          <a:lstStyle/>
          <a:p>
            <a:pPr marL="266700" lvl="0" indent="0" algn="l" rtl="0">
              <a:spcBef>
                <a:spcPts val="0"/>
              </a:spcBef>
              <a:spcAft>
                <a:spcPts val="0"/>
              </a:spcAft>
              <a:buNone/>
            </a:pPr>
            <a:r>
              <a:rPr lang="it-IT" sz="3200" b="1">
                <a:solidFill>
                  <a:schemeClr val="lt1"/>
                </a:solidFill>
                <a:latin typeface="Calibri"/>
                <a:ea typeface="Calibri"/>
                <a:cs typeface="Calibri"/>
                <a:sym typeface="Calibri"/>
              </a:rPr>
              <a:t>A cosa servono i dati di popolazione e come utilizzarli </a:t>
            </a:r>
            <a:endParaRPr sz="3200" b="1">
              <a:solidFill>
                <a:schemeClr val="lt1"/>
              </a:solidFill>
              <a:latin typeface="Calibri"/>
              <a:ea typeface="Calibri"/>
              <a:cs typeface="Calibri"/>
              <a:sym typeface="Calibri"/>
            </a:endParaRPr>
          </a:p>
        </p:txBody>
      </p:sp>
      <p:sp>
        <p:nvSpPr>
          <p:cNvPr id="54" name="Google Shape;54;g10133f420ab_0_31"/>
          <p:cNvSpPr txBox="1"/>
          <p:nvPr/>
        </p:nvSpPr>
        <p:spPr>
          <a:xfrm>
            <a:off x="3609847" y="6368893"/>
            <a:ext cx="5048100" cy="331800"/>
          </a:xfrm>
          <a:prstGeom prst="rect">
            <a:avLst/>
          </a:prstGeom>
          <a:noFill/>
          <a:ln>
            <a:noFill/>
          </a:ln>
        </p:spPr>
        <p:txBody>
          <a:bodyPr spcFirstLastPara="1" wrap="square" lIns="91425" tIns="45700" rIns="91425" bIns="0" anchor="b" anchorCtr="0">
            <a:noAutofit/>
          </a:bodyPr>
          <a:lstStyle/>
          <a:p>
            <a:pPr marL="0" marR="0" lvl="0" indent="0" algn="ctr" rtl="0">
              <a:spcBef>
                <a:spcPts val="0"/>
              </a:spcBef>
              <a:spcAft>
                <a:spcPts val="0"/>
              </a:spcAft>
              <a:buNone/>
            </a:pPr>
            <a:endParaRPr sz="1200">
              <a:solidFill>
                <a:srgbClr val="7F7F7F"/>
              </a:solidFill>
              <a:latin typeface="Arial"/>
              <a:ea typeface="Arial"/>
              <a:cs typeface="Arial"/>
              <a:sym typeface="Arial"/>
            </a:endParaRPr>
          </a:p>
        </p:txBody>
      </p:sp>
      <p:sp>
        <p:nvSpPr>
          <p:cNvPr id="55" name="Google Shape;55;g10133f420ab_0_31"/>
          <p:cNvSpPr txBox="1"/>
          <p:nvPr/>
        </p:nvSpPr>
        <p:spPr>
          <a:xfrm>
            <a:off x="326727" y="1640063"/>
            <a:ext cx="11267100" cy="2718900"/>
          </a:xfrm>
          <a:prstGeom prst="rect">
            <a:avLst/>
          </a:prstGeom>
          <a:noFill/>
          <a:ln>
            <a:noFill/>
          </a:ln>
        </p:spPr>
        <p:txBody>
          <a:bodyPr spcFirstLastPara="1" wrap="square" lIns="91425" tIns="45700" rIns="91425" bIns="45700" anchor="t" anchorCtr="0">
            <a:spAutoFit/>
          </a:bodyPr>
          <a:lstStyle/>
          <a:p>
            <a:pPr marL="457200" lvl="0" indent="-331470" algn="just" rtl="0">
              <a:lnSpc>
                <a:spcPct val="118500"/>
              </a:lnSpc>
              <a:spcBef>
                <a:spcPts val="1200"/>
              </a:spcBef>
              <a:spcAft>
                <a:spcPts val="0"/>
              </a:spcAft>
              <a:buClr>
                <a:srgbClr val="E92E16"/>
              </a:buClr>
              <a:buSzPts val="1620"/>
              <a:buFont typeface="Noto Sans Symbols"/>
              <a:buChar char="▪"/>
            </a:pPr>
            <a:r>
              <a:rPr lang="it-IT" sz="1800">
                <a:solidFill>
                  <a:srgbClr val="3F3F3F"/>
                </a:solidFill>
                <a:latin typeface="Calibri"/>
                <a:ea typeface="Calibri"/>
                <a:cs typeface="Calibri"/>
                <a:sym typeface="Calibri"/>
              </a:rPr>
              <a:t>Se poi si può far affidamento su una serie di dati, di stock e di flusso, su cui è disponibile la «ricostruzione intercensuaria» allora le informazioni da utilizzare diventano ancora più pertinenti per operare e programmare policy a livello locale e nazionale. In questo contesto particolare rilevanza assume la stabilità delle geografie (ricostruzione dei confini ad una certa data, tenuta costante).</a:t>
            </a:r>
            <a:endParaRPr sz="1800">
              <a:solidFill>
                <a:srgbClr val="3F3F3F"/>
              </a:solidFill>
              <a:latin typeface="Calibri"/>
              <a:ea typeface="Calibri"/>
              <a:cs typeface="Calibri"/>
              <a:sym typeface="Calibri"/>
            </a:endParaRPr>
          </a:p>
          <a:p>
            <a:pPr marL="0" lvl="0" indent="0" algn="just" rtl="0">
              <a:lnSpc>
                <a:spcPct val="118500"/>
              </a:lnSpc>
              <a:spcBef>
                <a:spcPts val="1200"/>
              </a:spcBef>
              <a:spcAft>
                <a:spcPts val="0"/>
              </a:spcAft>
              <a:buNone/>
            </a:pPr>
            <a:endParaRPr sz="1800">
              <a:solidFill>
                <a:srgbClr val="3F3F3F"/>
              </a:solidFill>
              <a:latin typeface="Calibri"/>
              <a:ea typeface="Calibri"/>
              <a:cs typeface="Calibri"/>
              <a:sym typeface="Calibri"/>
            </a:endParaRPr>
          </a:p>
          <a:p>
            <a:pPr marL="457200" lvl="0" indent="0" algn="l" rtl="0">
              <a:spcBef>
                <a:spcPts val="0"/>
              </a:spcBef>
              <a:spcAft>
                <a:spcPts val="0"/>
              </a:spcAft>
              <a:buNone/>
            </a:pPr>
            <a:r>
              <a:rPr lang="it-IT" sz="1800" b="1">
                <a:solidFill>
                  <a:srgbClr val="3F3F3F"/>
                </a:solidFill>
                <a:latin typeface="Calibri"/>
                <a:ea typeface="Calibri"/>
                <a:cs typeface="Calibri"/>
                <a:sym typeface="Calibri"/>
              </a:rPr>
              <a:t>Tutti i dati dettagliati a livello di singolo comune </a:t>
            </a:r>
            <a:r>
              <a:rPr lang="it-IT" sz="1800">
                <a:solidFill>
                  <a:srgbClr val="3F3F3F"/>
                </a:solidFill>
                <a:latin typeface="Calibri"/>
                <a:ea typeface="Calibri"/>
                <a:cs typeface="Calibri"/>
                <a:sym typeface="Calibri"/>
              </a:rPr>
              <a:t>sono consultabili nella pagina web dedicata al censimento permanente della popolazione al seguente indirizzo </a:t>
            </a:r>
            <a:r>
              <a:rPr lang="it-IT" sz="1800" u="sng">
                <a:solidFill>
                  <a:srgbClr val="3F3F3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https://www.istat.it/it/censimenti/popolazione-e-abitazioni e su demoistat.it</a:t>
            </a:r>
            <a:r>
              <a:rPr lang="it-IT" sz="1800">
                <a:solidFill>
                  <a:srgbClr val="3F3F3F"/>
                </a:solidFill>
                <a:latin typeface="Calibri"/>
                <a:ea typeface="Calibri"/>
                <a:cs typeface="Calibri"/>
                <a:sym typeface="Calibri"/>
              </a:rPr>
              <a:t> [così anche i dati sulla ricostruzione 2002-2019].</a:t>
            </a:r>
            <a:endParaRPr sz="2100" b="1">
              <a:solidFill>
                <a:srgbClr val="3F3F3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g10133f420ab_0_21"/>
          <p:cNvSpPr txBox="1"/>
          <p:nvPr/>
        </p:nvSpPr>
        <p:spPr>
          <a:xfrm>
            <a:off x="-1" y="0"/>
            <a:ext cx="12192000" cy="1275900"/>
          </a:xfrm>
          <a:prstGeom prst="rect">
            <a:avLst/>
          </a:prstGeom>
          <a:solidFill>
            <a:srgbClr val="E92E16"/>
          </a:solidFill>
          <a:ln>
            <a:noFill/>
          </a:ln>
        </p:spPr>
        <p:txBody>
          <a:bodyPr spcFirstLastPara="1" wrap="square" lIns="288000" tIns="144000" rIns="288000" bIns="144000" anchor="t" anchorCtr="0">
            <a:spAutoFit/>
          </a:bodyPr>
          <a:lstStyle/>
          <a:p>
            <a:pPr marL="0" marR="0" lvl="0" indent="0" algn="l" rtl="0">
              <a:spcBef>
                <a:spcPts val="0"/>
              </a:spcBef>
              <a:spcAft>
                <a:spcPts val="0"/>
              </a:spcAft>
              <a:buNone/>
            </a:pPr>
            <a:r>
              <a:rPr lang="it-IT" sz="3200" b="1">
                <a:solidFill>
                  <a:schemeClr val="lt1"/>
                </a:solidFill>
                <a:latin typeface="Calibri"/>
                <a:ea typeface="Calibri"/>
                <a:cs typeface="Calibri"/>
                <a:sym typeface="Calibri"/>
              </a:rPr>
              <a:t>È possibile studiare i trend demografici della popolazione nel lungo periodo</a:t>
            </a:r>
            <a:endParaRPr sz="3200" b="1">
              <a:solidFill>
                <a:schemeClr val="lt1"/>
              </a:solidFill>
              <a:latin typeface="Calibri"/>
              <a:ea typeface="Calibri"/>
              <a:cs typeface="Calibri"/>
              <a:sym typeface="Calibri"/>
            </a:endParaRPr>
          </a:p>
        </p:txBody>
      </p:sp>
      <p:sp>
        <p:nvSpPr>
          <p:cNvPr id="64" name="Google Shape;64;g10133f420ab_0_21"/>
          <p:cNvSpPr txBox="1"/>
          <p:nvPr/>
        </p:nvSpPr>
        <p:spPr>
          <a:xfrm>
            <a:off x="3609847" y="6368893"/>
            <a:ext cx="5048100" cy="331800"/>
          </a:xfrm>
          <a:prstGeom prst="rect">
            <a:avLst/>
          </a:prstGeom>
          <a:noFill/>
          <a:ln>
            <a:noFill/>
          </a:ln>
        </p:spPr>
        <p:txBody>
          <a:bodyPr spcFirstLastPara="1" wrap="square" lIns="91425" tIns="45700" rIns="91425" bIns="0" anchor="b" anchorCtr="0">
            <a:noAutofit/>
          </a:bodyPr>
          <a:lstStyle/>
          <a:p>
            <a:pPr marL="0" marR="0" lvl="0" indent="0" algn="ctr" rtl="0">
              <a:spcBef>
                <a:spcPts val="0"/>
              </a:spcBef>
              <a:spcAft>
                <a:spcPts val="0"/>
              </a:spcAft>
              <a:buNone/>
            </a:pPr>
            <a:endParaRPr sz="1200">
              <a:solidFill>
                <a:srgbClr val="7F7F7F"/>
              </a:solidFill>
              <a:latin typeface="Arial"/>
              <a:ea typeface="Arial"/>
              <a:cs typeface="Arial"/>
              <a:sym typeface="Arial"/>
            </a:endParaRPr>
          </a:p>
        </p:txBody>
      </p:sp>
      <p:sp>
        <p:nvSpPr>
          <p:cNvPr id="65" name="Google Shape;65;g10133f420ab_0_21"/>
          <p:cNvSpPr txBox="1"/>
          <p:nvPr/>
        </p:nvSpPr>
        <p:spPr>
          <a:xfrm>
            <a:off x="326727" y="1640063"/>
            <a:ext cx="11267100" cy="31401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F0000"/>
              </a:buClr>
              <a:buSzPts val="1800"/>
              <a:buFont typeface="Noto Sans Symbols"/>
              <a:buChar char="▪"/>
            </a:pPr>
            <a:r>
              <a:rPr lang="it-IT" sz="1800">
                <a:solidFill>
                  <a:srgbClr val="3F3F3F"/>
                </a:solidFill>
                <a:latin typeface="Calibri"/>
                <a:ea typeface="Calibri"/>
                <a:cs typeface="Calibri"/>
                <a:sym typeface="Calibri"/>
              </a:rPr>
              <a:t>Tra il 1951 e il 2011 (in 60 anni) la popolazione residente rilevata ai censimenti è aumentata di circa 12 milioni</a:t>
            </a:r>
            <a:endParaRPr/>
          </a:p>
          <a:p>
            <a:pPr marL="0" marR="0" lvl="0" indent="0" algn="l" rtl="0">
              <a:spcBef>
                <a:spcPts val="0"/>
              </a:spcBef>
              <a:spcAft>
                <a:spcPts val="0"/>
              </a:spcAft>
              <a:buNone/>
            </a:pPr>
            <a:r>
              <a:rPr lang="it-IT" sz="1800">
                <a:solidFill>
                  <a:srgbClr val="3F3F3F"/>
                </a:solidFill>
                <a:latin typeface="Calibri"/>
                <a:ea typeface="Calibri"/>
                <a:cs typeface="Calibri"/>
                <a:sym typeface="Calibri"/>
              </a:rPr>
              <a:t> </a:t>
            </a:r>
            <a:endParaRPr/>
          </a:p>
          <a:p>
            <a:pPr marL="285750" marR="0" lvl="0" indent="-285750" algn="l" rtl="0">
              <a:spcBef>
                <a:spcPts val="0"/>
              </a:spcBef>
              <a:spcAft>
                <a:spcPts val="0"/>
              </a:spcAft>
              <a:buClr>
                <a:srgbClr val="FF0000"/>
              </a:buClr>
              <a:buSzPts val="1800"/>
              <a:buFont typeface="Noto Sans Symbols"/>
              <a:buChar char="▪"/>
            </a:pPr>
            <a:r>
              <a:rPr lang="it-IT" sz="1800">
                <a:solidFill>
                  <a:srgbClr val="3F3F3F"/>
                </a:solidFill>
                <a:latin typeface="Calibri"/>
                <a:ea typeface="Calibri"/>
                <a:cs typeface="Calibri"/>
                <a:sym typeface="Calibri"/>
              </a:rPr>
              <a:t>Negli ultimi otto anni </a:t>
            </a:r>
            <a:r>
              <a:rPr lang="it-IT" sz="1800" b="1">
                <a:solidFill>
                  <a:srgbClr val="FF0000"/>
                </a:solidFill>
                <a:latin typeface="Calibri"/>
                <a:ea typeface="Calibri"/>
                <a:cs typeface="Calibri"/>
                <a:sym typeface="Calibri"/>
              </a:rPr>
              <a:t>(dal 2011 al 2019)</a:t>
            </a:r>
            <a:r>
              <a:rPr lang="it-IT" sz="1800">
                <a:solidFill>
                  <a:schemeClr val="dk1"/>
                </a:solidFill>
                <a:latin typeface="Calibri"/>
                <a:ea typeface="Calibri"/>
                <a:cs typeface="Calibri"/>
                <a:sym typeface="Calibri"/>
              </a:rPr>
              <a:t> </a:t>
            </a:r>
            <a:r>
              <a:rPr lang="it-IT" sz="1800">
                <a:solidFill>
                  <a:srgbClr val="3F3F3F"/>
                </a:solidFill>
                <a:latin typeface="Calibri"/>
                <a:ea typeface="Calibri"/>
                <a:cs typeface="Calibri"/>
                <a:sym typeface="Calibri"/>
              </a:rPr>
              <a:t>la variazione è positiva di sole 200mila unità e il tasso di incremento medio annuo </a:t>
            </a:r>
            <a:r>
              <a:rPr lang="it-IT" sz="1800" b="1">
                <a:solidFill>
                  <a:srgbClr val="FF0000"/>
                </a:solidFill>
                <a:latin typeface="Calibri"/>
                <a:ea typeface="Calibri"/>
                <a:cs typeface="Calibri"/>
                <a:sym typeface="Calibri"/>
              </a:rPr>
              <a:t>(+0,44‰) </a:t>
            </a:r>
            <a:r>
              <a:rPr lang="it-IT" sz="1800">
                <a:solidFill>
                  <a:srgbClr val="3F3F3F"/>
                </a:solidFill>
                <a:latin typeface="Calibri"/>
                <a:ea typeface="Calibri"/>
                <a:cs typeface="Calibri"/>
                <a:sym typeface="Calibri"/>
              </a:rPr>
              <a:t>nell’intervallo 2011-2019 si riporta sui livelli del decennio 1991-2001. Questo risultato evidenzia un periodo di stazionarietà nella dinamica complessiva della popolazione</a:t>
            </a:r>
            <a:endParaRPr/>
          </a:p>
          <a:p>
            <a:pPr marL="285750" marR="0" lvl="0" indent="-171450" algn="l" rtl="0">
              <a:spcBef>
                <a:spcPts val="0"/>
              </a:spcBef>
              <a:spcAft>
                <a:spcPts val="0"/>
              </a:spcAft>
              <a:buClr>
                <a:srgbClr val="FF0000"/>
              </a:buClr>
              <a:buSzPts val="1800"/>
              <a:buFont typeface="Noto Sans Symbols"/>
              <a:buNone/>
            </a:pPr>
            <a:endParaRPr sz="1800">
              <a:solidFill>
                <a:srgbClr val="3F3F3F"/>
              </a:solidFill>
              <a:latin typeface="Calibri"/>
              <a:ea typeface="Calibri"/>
              <a:cs typeface="Calibri"/>
              <a:sym typeface="Calibri"/>
            </a:endParaRPr>
          </a:p>
          <a:p>
            <a:pPr marL="285750" marR="0" lvl="0" indent="-285750" algn="l" rtl="0">
              <a:spcBef>
                <a:spcPts val="0"/>
              </a:spcBef>
              <a:spcAft>
                <a:spcPts val="0"/>
              </a:spcAft>
              <a:buClr>
                <a:srgbClr val="FF0000"/>
              </a:buClr>
              <a:buSzPts val="1800"/>
              <a:buFont typeface="Noto Sans Symbols"/>
              <a:buChar char="▪"/>
            </a:pPr>
            <a:r>
              <a:rPr lang="it-IT" sz="1800">
                <a:solidFill>
                  <a:srgbClr val="3F3F3F"/>
                </a:solidFill>
                <a:latin typeface="Calibri"/>
                <a:ea typeface="Calibri"/>
                <a:cs typeface="Calibri"/>
                <a:sym typeface="Calibri"/>
              </a:rPr>
              <a:t>Tra il 1981 e il 2001 la popolazione censita è aumentata di poche decine di migliaia (più o meno con lo stesso ritmo di crescita registrato nel 2019) mentre nel decennio seguente </a:t>
            </a:r>
            <a:r>
              <a:rPr lang="it-IT" sz="1800" b="1">
                <a:solidFill>
                  <a:srgbClr val="FF0000"/>
                </a:solidFill>
                <a:latin typeface="Calibri"/>
                <a:ea typeface="Calibri"/>
                <a:cs typeface="Calibri"/>
                <a:sym typeface="Calibri"/>
              </a:rPr>
              <a:t>(2001-2011) l’incremento è stato notevole </a:t>
            </a:r>
            <a:r>
              <a:rPr lang="it-IT" sz="1800">
                <a:solidFill>
                  <a:srgbClr val="3F3F3F"/>
                </a:solidFill>
                <a:latin typeface="Calibri"/>
                <a:ea typeface="Calibri"/>
                <a:cs typeface="Calibri"/>
                <a:sym typeface="Calibri"/>
              </a:rPr>
              <a:t>per effetto dell’immigrazione straniera, quasi 2,5 milioni di residenti in più, con un tasso di crescita medio annuo </a:t>
            </a:r>
            <a:r>
              <a:rPr lang="it-IT" sz="1800" b="1">
                <a:solidFill>
                  <a:srgbClr val="FF0000"/>
                </a:solidFill>
                <a:latin typeface="Calibri"/>
                <a:ea typeface="Calibri"/>
                <a:cs typeface="Calibri"/>
                <a:sym typeface="Calibri"/>
              </a:rPr>
              <a:t>del 4,3‰</a:t>
            </a:r>
            <a:endParaRPr/>
          </a:p>
          <a:p>
            <a:pPr marL="285750" marR="0" lvl="0" indent="-171450" algn="l" rtl="0">
              <a:spcBef>
                <a:spcPts val="0"/>
              </a:spcBef>
              <a:spcAft>
                <a:spcPts val="0"/>
              </a:spcAft>
              <a:buClr>
                <a:srgbClr val="FF0000"/>
              </a:buClr>
              <a:buSzPts val="1800"/>
              <a:buFont typeface="Noto Sans Symbols"/>
              <a:buNone/>
            </a:pPr>
            <a:endParaRPr sz="1800" b="1">
              <a:solidFill>
                <a:srgbClr val="C00000"/>
              </a:solidFill>
              <a:latin typeface="Calibri"/>
              <a:ea typeface="Calibri"/>
              <a:cs typeface="Calibri"/>
              <a:sym typeface="Calibri"/>
            </a:endParaRPr>
          </a:p>
          <a:p>
            <a:pPr marL="285750" marR="0" lvl="0" indent="-285750" algn="l" rtl="0">
              <a:spcBef>
                <a:spcPts val="0"/>
              </a:spcBef>
              <a:spcAft>
                <a:spcPts val="0"/>
              </a:spcAft>
              <a:buClr>
                <a:srgbClr val="FF0000"/>
              </a:buClr>
              <a:buSzPts val="1800"/>
              <a:buFont typeface="Noto Sans Symbols"/>
              <a:buChar char="▪"/>
            </a:pPr>
            <a:r>
              <a:rPr lang="it-IT" sz="1800" b="1">
                <a:solidFill>
                  <a:srgbClr val="3F3F3F"/>
                </a:solidFill>
                <a:latin typeface="Calibri"/>
                <a:ea typeface="Calibri"/>
                <a:cs typeface="Calibri"/>
                <a:sym typeface="Calibri"/>
              </a:rPr>
              <a:t>Entriamo più nel dettaglio...</a:t>
            </a:r>
            <a:endParaRPr sz="1800" b="1">
              <a:solidFill>
                <a:srgbClr val="3F3F3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g10133f420ab_0_40"/>
          <p:cNvSpPr txBox="1"/>
          <p:nvPr/>
        </p:nvSpPr>
        <p:spPr>
          <a:xfrm>
            <a:off x="-1" y="0"/>
            <a:ext cx="12192000" cy="1275900"/>
          </a:xfrm>
          <a:prstGeom prst="rect">
            <a:avLst/>
          </a:prstGeom>
          <a:solidFill>
            <a:srgbClr val="E92E16"/>
          </a:solidFill>
          <a:ln>
            <a:noFill/>
          </a:ln>
        </p:spPr>
        <p:txBody>
          <a:bodyPr spcFirstLastPara="1" wrap="square" lIns="288000" tIns="144000" rIns="288000" bIns="144000" anchor="ctr" anchorCtr="0">
            <a:noAutofit/>
          </a:bodyPr>
          <a:lstStyle/>
          <a:p>
            <a:pPr marL="0" lvl="0" indent="0" algn="l" rtl="0">
              <a:spcBef>
                <a:spcPts val="0"/>
              </a:spcBef>
              <a:spcAft>
                <a:spcPts val="0"/>
              </a:spcAft>
              <a:buNone/>
            </a:pPr>
            <a:r>
              <a:rPr lang="it-IT" sz="3200" b="1">
                <a:solidFill>
                  <a:schemeClr val="lt1"/>
                </a:solidFill>
                <a:latin typeface="Calibri"/>
                <a:ea typeface="Calibri"/>
                <a:cs typeface="Calibri"/>
                <a:sym typeface="Calibri"/>
              </a:rPr>
              <a:t>Indicatori e approcci </a:t>
            </a:r>
            <a:endParaRPr sz="3200" b="1">
              <a:solidFill>
                <a:schemeClr val="lt1"/>
              </a:solidFill>
              <a:latin typeface="Calibri"/>
              <a:ea typeface="Calibri"/>
              <a:cs typeface="Calibri"/>
              <a:sym typeface="Calibri"/>
            </a:endParaRPr>
          </a:p>
        </p:txBody>
      </p:sp>
      <p:sp>
        <p:nvSpPr>
          <p:cNvPr id="74" name="Google Shape;74;g10133f420ab_0_40"/>
          <p:cNvSpPr txBox="1"/>
          <p:nvPr/>
        </p:nvSpPr>
        <p:spPr>
          <a:xfrm>
            <a:off x="3609847" y="6368893"/>
            <a:ext cx="5048100" cy="331800"/>
          </a:xfrm>
          <a:prstGeom prst="rect">
            <a:avLst/>
          </a:prstGeom>
          <a:noFill/>
          <a:ln>
            <a:noFill/>
          </a:ln>
        </p:spPr>
        <p:txBody>
          <a:bodyPr spcFirstLastPara="1" wrap="square" lIns="91425" tIns="45700" rIns="91425" bIns="0" anchor="b" anchorCtr="0">
            <a:noAutofit/>
          </a:bodyPr>
          <a:lstStyle/>
          <a:p>
            <a:pPr marL="0" marR="0" lvl="0" indent="0" algn="ctr" rtl="0">
              <a:spcBef>
                <a:spcPts val="0"/>
              </a:spcBef>
              <a:spcAft>
                <a:spcPts val="0"/>
              </a:spcAft>
              <a:buNone/>
            </a:pPr>
            <a:endParaRPr sz="1200">
              <a:solidFill>
                <a:srgbClr val="7F7F7F"/>
              </a:solidFill>
              <a:latin typeface="Arial"/>
              <a:ea typeface="Arial"/>
              <a:cs typeface="Arial"/>
              <a:sym typeface="Arial"/>
            </a:endParaRPr>
          </a:p>
        </p:txBody>
      </p:sp>
      <p:sp>
        <p:nvSpPr>
          <p:cNvPr id="75" name="Google Shape;75;g10133f420ab_0_40"/>
          <p:cNvSpPr txBox="1"/>
          <p:nvPr/>
        </p:nvSpPr>
        <p:spPr>
          <a:xfrm>
            <a:off x="326727" y="1640063"/>
            <a:ext cx="11267100" cy="3539390"/>
          </a:xfrm>
          <a:prstGeom prst="rect">
            <a:avLst/>
          </a:prstGeom>
          <a:noFill/>
          <a:ln>
            <a:noFill/>
          </a:ln>
        </p:spPr>
        <p:txBody>
          <a:bodyPr spcFirstLastPara="1" wrap="square" lIns="91425" tIns="45700" rIns="91425" bIns="45700" anchor="t" anchorCtr="0">
            <a:spAutoFit/>
          </a:bodyPr>
          <a:lstStyle/>
          <a:p>
            <a:pPr marL="457200" lvl="0" indent="-342900" algn="just" rtl="0">
              <a:spcBef>
                <a:spcPts val="0"/>
              </a:spcBef>
              <a:spcAft>
                <a:spcPts val="0"/>
              </a:spcAft>
              <a:buClr>
                <a:srgbClr val="FF0000"/>
              </a:buClr>
              <a:buSzPts val="1800"/>
              <a:buFont typeface="Noto Sans Symbols"/>
              <a:buChar char="▪"/>
            </a:pPr>
            <a:r>
              <a:rPr lang="it-IT" sz="1600" dirty="0">
                <a:solidFill>
                  <a:srgbClr val="3F3F3F"/>
                </a:solidFill>
                <a:latin typeface="Calibri"/>
                <a:ea typeface="Calibri"/>
                <a:cs typeface="Calibri"/>
                <a:sym typeface="Calibri"/>
              </a:rPr>
              <a:t>Solitamente per calcolare in un periodo di tempo più o meno lungo, ad esempio dal 2011 al 2020, la variazione (o Delta) della popolazione per singolo Comune si utilizza il tasso di incremento composto.</a:t>
            </a:r>
            <a:endParaRPr sz="1600" dirty="0"/>
          </a:p>
          <a:p>
            <a:pPr marL="0" marR="0" lvl="0" indent="0" algn="l" rtl="0">
              <a:spcBef>
                <a:spcPts val="0"/>
              </a:spcBef>
              <a:spcAft>
                <a:spcPts val="0"/>
              </a:spcAft>
              <a:buNone/>
            </a:pPr>
            <a:r>
              <a:rPr lang="it-IT" sz="1600" dirty="0">
                <a:solidFill>
                  <a:srgbClr val="3F3F3F"/>
                </a:solidFill>
                <a:latin typeface="Calibri"/>
                <a:ea typeface="Calibri"/>
                <a:cs typeface="Calibri"/>
                <a:sym typeface="Calibri"/>
              </a:rPr>
              <a:t> </a:t>
            </a:r>
            <a:endParaRPr sz="1600" dirty="0"/>
          </a:p>
          <a:p>
            <a:pPr marL="457200" lvl="0" indent="-342900" algn="just" rtl="0">
              <a:spcBef>
                <a:spcPts val="0"/>
              </a:spcBef>
              <a:spcAft>
                <a:spcPts val="0"/>
              </a:spcAft>
              <a:buClr>
                <a:srgbClr val="FF0000"/>
              </a:buClr>
              <a:buSzPts val="1800"/>
              <a:buFont typeface="Noto Sans Symbols"/>
              <a:buChar char="▪"/>
            </a:pPr>
            <a:r>
              <a:rPr lang="it-IT" sz="1600" dirty="0">
                <a:solidFill>
                  <a:srgbClr val="3F3F3F"/>
                </a:solidFill>
                <a:latin typeface="Calibri"/>
                <a:ea typeface="Calibri"/>
                <a:cs typeface="Calibri"/>
                <a:sym typeface="Calibri"/>
              </a:rPr>
              <a:t>Il tasso d’incremento medio annuo (</a:t>
            </a:r>
            <a:r>
              <a:rPr lang="it-IT" sz="1600" i="1" dirty="0" err="1">
                <a:solidFill>
                  <a:srgbClr val="3F3F3F"/>
                </a:solidFill>
                <a:latin typeface="Calibri"/>
                <a:ea typeface="Calibri"/>
                <a:cs typeface="Calibri"/>
                <a:sym typeface="Calibri"/>
              </a:rPr>
              <a:t>r</a:t>
            </a:r>
            <a:r>
              <a:rPr lang="it-IT" sz="1600" dirty="0">
                <a:solidFill>
                  <a:srgbClr val="3F3F3F"/>
                </a:solidFill>
                <a:latin typeface="Calibri"/>
                <a:ea typeface="Calibri"/>
                <a:cs typeface="Calibri"/>
                <a:sym typeface="Calibri"/>
              </a:rPr>
              <a:t>) della popolazione residente per tutti i comuni considerati viene distinto nella componente naturale (Saldo Naturale= Nati-Morti) ) e in quella migratoria, sia interna (Saldo Migratorio Interno=iscritti - cancellati da e per altri Comuni) sia con l’estero (Saldo Migratorio con l’estero= Iscritti – Cancellati da e per l’estero). </a:t>
            </a:r>
            <a:endParaRPr sz="1600" dirty="0">
              <a:solidFill>
                <a:srgbClr val="3F3F3F"/>
              </a:solidFill>
              <a:latin typeface="Calibri"/>
              <a:ea typeface="Calibri"/>
              <a:cs typeface="Calibri"/>
              <a:sym typeface="Calibri"/>
            </a:endParaRPr>
          </a:p>
          <a:p>
            <a:pPr marL="285750" marR="0" lvl="0" indent="-171450" algn="l" rtl="0">
              <a:spcBef>
                <a:spcPts val="0"/>
              </a:spcBef>
              <a:spcAft>
                <a:spcPts val="0"/>
              </a:spcAft>
              <a:buClr>
                <a:srgbClr val="FF0000"/>
              </a:buClr>
              <a:buSzPts val="1800"/>
              <a:buFont typeface="Noto Sans Symbols"/>
              <a:buNone/>
            </a:pPr>
            <a:endParaRPr sz="1600" dirty="0">
              <a:solidFill>
                <a:srgbClr val="3F3F3F"/>
              </a:solidFill>
              <a:latin typeface="Calibri"/>
              <a:ea typeface="Calibri"/>
              <a:cs typeface="Calibri"/>
              <a:sym typeface="Calibri"/>
            </a:endParaRPr>
          </a:p>
          <a:p>
            <a:pPr marL="457200" lvl="0" indent="-342900" algn="just" rtl="0">
              <a:spcBef>
                <a:spcPts val="0"/>
              </a:spcBef>
              <a:spcAft>
                <a:spcPts val="0"/>
              </a:spcAft>
              <a:buClr>
                <a:srgbClr val="FF0000"/>
              </a:buClr>
              <a:buSzPts val="1800"/>
              <a:buFont typeface="Noto Sans Symbols"/>
              <a:buChar char="▪"/>
            </a:pPr>
            <a:r>
              <a:rPr lang="it-IT" sz="1600" dirty="0">
                <a:solidFill>
                  <a:srgbClr val="3F3F3F"/>
                </a:solidFill>
                <a:latin typeface="Calibri"/>
                <a:ea typeface="Calibri"/>
                <a:cs typeface="Calibri"/>
                <a:sym typeface="Calibri"/>
              </a:rPr>
              <a:t>Il tasso d’incremento composto è ottenuto come rapporto tra la variazione della popolazione nell’intervallo 2011-2020 (</a:t>
            </a:r>
            <a:r>
              <a:rPr lang="it-IT" sz="1600" i="1" baseline="-25000" dirty="0">
                <a:solidFill>
                  <a:srgbClr val="3F3F3F"/>
                </a:solidFill>
                <a:latin typeface="Calibri"/>
                <a:ea typeface="Calibri"/>
                <a:cs typeface="Calibri"/>
                <a:sym typeface="Calibri"/>
              </a:rPr>
              <a:t>t</a:t>
            </a:r>
            <a:r>
              <a:rPr lang="it-IT" sz="1600" i="1" dirty="0">
                <a:solidFill>
                  <a:srgbClr val="3F3F3F"/>
                </a:solidFill>
                <a:latin typeface="Calibri"/>
                <a:ea typeface="Calibri"/>
                <a:cs typeface="Calibri"/>
                <a:sym typeface="Calibri"/>
              </a:rPr>
              <a:t>P</a:t>
            </a:r>
            <a:r>
              <a:rPr lang="it-IT" sz="1600" dirty="0">
                <a:solidFill>
                  <a:srgbClr val="3F3F3F"/>
                </a:solidFill>
                <a:latin typeface="Calibri"/>
                <a:ea typeface="Calibri"/>
                <a:cs typeface="Calibri"/>
                <a:sym typeface="Calibri"/>
              </a:rPr>
              <a:t>-</a:t>
            </a:r>
            <a:r>
              <a:rPr lang="it-IT" sz="1600" i="1" baseline="-25000" dirty="0">
                <a:solidFill>
                  <a:srgbClr val="3F3F3F"/>
                </a:solidFill>
                <a:latin typeface="Calibri"/>
                <a:ea typeface="Calibri"/>
                <a:cs typeface="Calibri"/>
                <a:sym typeface="Calibri"/>
              </a:rPr>
              <a:t>0</a:t>
            </a:r>
            <a:r>
              <a:rPr lang="it-IT" sz="1600" i="1" dirty="0">
                <a:solidFill>
                  <a:srgbClr val="3F3F3F"/>
                </a:solidFill>
                <a:latin typeface="Calibri"/>
                <a:ea typeface="Calibri"/>
                <a:cs typeface="Calibri"/>
                <a:sym typeface="Calibri"/>
              </a:rPr>
              <a:t>P</a:t>
            </a:r>
            <a:r>
              <a:rPr lang="it-IT" sz="1600" dirty="0">
                <a:solidFill>
                  <a:srgbClr val="3F3F3F"/>
                </a:solidFill>
                <a:latin typeface="Calibri"/>
                <a:ea typeface="Calibri"/>
                <a:cs typeface="Calibri"/>
                <a:sym typeface="Calibri"/>
              </a:rPr>
              <a:t>) e il numero di anni persona vissuti dalla popolazione in tale intervallo.</a:t>
            </a:r>
            <a:endParaRPr sz="1600" dirty="0">
              <a:solidFill>
                <a:srgbClr val="3F3F3F"/>
              </a:solidFill>
              <a:latin typeface="Calibri"/>
              <a:ea typeface="Calibri"/>
              <a:cs typeface="Calibri"/>
              <a:sym typeface="Calibri"/>
            </a:endParaRPr>
          </a:p>
          <a:p>
            <a:pPr marL="457200" lvl="0" indent="0" algn="just" rtl="0">
              <a:spcBef>
                <a:spcPts val="0"/>
              </a:spcBef>
              <a:spcAft>
                <a:spcPts val="0"/>
              </a:spcAft>
              <a:buNone/>
            </a:pPr>
            <a:r>
              <a:rPr lang="it-IT" sz="1600" dirty="0">
                <a:solidFill>
                  <a:srgbClr val="3F3F3F"/>
                </a:solidFill>
                <a:latin typeface="Calibri"/>
                <a:ea typeface="Calibri"/>
                <a:cs typeface="Calibri"/>
                <a:sym typeface="Calibri"/>
              </a:rPr>
              <a:t>10 x [</a:t>
            </a:r>
            <a:r>
              <a:rPr lang="it-IT" sz="1600" i="1" baseline="-25000" dirty="0">
                <a:solidFill>
                  <a:srgbClr val="3F3F3F"/>
                </a:solidFill>
                <a:latin typeface="Calibri"/>
                <a:ea typeface="Calibri"/>
                <a:cs typeface="Calibri"/>
                <a:sym typeface="Calibri"/>
              </a:rPr>
              <a:t>2020</a:t>
            </a:r>
            <a:r>
              <a:rPr lang="it-IT" sz="1600" i="1" dirty="0">
                <a:solidFill>
                  <a:srgbClr val="3F3F3F"/>
                </a:solidFill>
                <a:latin typeface="Calibri"/>
                <a:ea typeface="Calibri"/>
                <a:cs typeface="Calibri"/>
                <a:sym typeface="Calibri"/>
              </a:rPr>
              <a:t>P</a:t>
            </a:r>
            <a:r>
              <a:rPr lang="it-IT" sz="1600" dirty="0">
                <a:solidFill>
                  <a:srgbClr val="3F3F3F"/>
                </a:solidFill>
                <a:latin typeface="Calibri"/>
                <a:ea typeface="Calibri"/>
                <a:cs typeface="Calibri"/>
                <a:sym typeface="Calibri"/>
              </a:rPr>
              <a:t>-</a:t>
            </a:r>
            <a:r>
              <a:rPr lang="it-IT" sz="1600" i="1" baseline="-25000" dirty="0">
                <a:solidFill>
                  <a:srgbClr val="3F3F3F"/>
                </a:solidFill>
                <a:latin typeface="Calibri"/>
                <a:ea typeface="Calibri"/>
                <a:cs typeface="Calibri"/>
                <a:sym typeface="Calibri"/>
              </a:rPr>
              <a:t>2011</a:t>
            </a:r>
            <a:r>
              <a:rPr lang="it-IT" sz="1600" i="1" dirty="0">
                <a:solidFill>
                  <a:srgbClr val="3F3F3F"/>
                </a:solidFill>
                <a:latin typeface="Calibri"/>
                <a:ea typeface="Calibri"/>
                <a:cs typeface="Calibri"/>
                <a:sym typeface="Calibri"/>
              </a:rPr>
              <a:t>P</a:t>
            </a:r>
            <a:r>
              <a:rPr lang="it-IT" sz="1600" dirty="0">
                <a:solidFill>
                  <a:srgbClr val="3F3F3F"/>
                </a:solidFill>
                <a:latin typeface="Calibri"/>
                <a:ea typeface="Calibri"/>
                <a:cs typeface="Calibri"/>
                <a:sym typeface="Calibri"/>
              </a:rPr>
              <a:t>] / ln[</a:t>
            </a:r>
            <a:r>
              <a:rPr lang="it-IT" sz="1600" i="1" baseline="-25000" dirty="0">
                <a:solidFill>
                  <a:srgbClr val="3F3F3F"/>
                </a:solidFill>
                <a:latin typeface="Calibri"/>
                <a:ea typeface="Calibri"/>
                <a:cs typeface="Calibri"/>
                <a:sym typeface="Calibri"/>
              </a:rPr>
              <a:t>2020</a:t>
            </a:r>
            <a:r>
              <a:rPr lang="it-IT" sz="1600" i="1" dirty="0">
                <a:solidFill>
                  <a:srgbClr val="3F3F3F"/>
                </a:solidFill>
                <a:latin typeface="Calibri"/>
                <a:ea typeface="Calibri"/>
                <a:cs typeface="Calibri"/>
                <a:sym typeface="Calibri"/>
              </a:rPr>
              <a:t>P/</a:t>
            </a:r>
            <a:r>
              <a:rPr lang="it-IT" sz="1600" i="1" baseline="-25000" dirty="0">
                <a:solidFill>
                  <a:srgbClr val="3F3F3F"/>
                </a:solidFill>
                <a:latin typeface="Calibri"/>
                <a:ea typeface="Calibri"/>
                <a:cs typeface="Calibri"/>
                <a:sym typeface="Calibri"/>
              </a:rPr>
              <a:t>2011</a:t>
            </a:r>
            <a:r>
              <a:rPr lang="it-IT" sz="1600" i="1" dirty="0">
                <a:solidFill>
                  <a:srgbClr val="3F3F3F"/>
                </a:solidFill>
                <a:latin typeface="Calibri"/>
                <a:ea typeface="Calibri"/>
                <a:cs typeface="Calibri"/>
                <a:sym typeface="Calibri"/>
              </a:rPr>
              <a:t>P]</a:t>
            </a:r>
            <a:endParaRPr sz="1600" dirty="0">
              <a:solidFill>
                <a:srgbClr val="3F3F3F"/>
              </a:solidFill>
              <a:latin typeface="Calibri"/>
              <a:ea typeface="Calibri"/>
              <a:cs typeface="Calibri"/>
              <a:sym typeface="Calibri"/>
            </a:endParaRPr>
          </a:p>
          <a:p>
            <a:pPr marL="285750" marR="0" lvl="0" indent="-171450" algn="l" rtl="0">
              <a:spcBef>
                <a:spcPts val="0"/>
              </a:spcBef>
              <a:spcAft>
                <a:spcPts val="0"/>
              </a:spcAft>
              <a:buClr>
                <a:srgbClr val="FF0000"/>
              </a:buClr>
              <a:buSzPts val="1800"/>
              <a:buFont typeface="Noto Sans Symbols"/>
              <a:buNone/>
            </a:pPr>
            <a:endParaRPr sz="1600" b="1" dirty="0">
              <a:solidFill>
                <a:srgbClr val="C00000"/>
              </a:solidFill>
              <a:latin typeface="Calibri"/>
              <a:ea typeface="Calibri"/>
              <a:cs typeface="Calibri"/>
              <a:sym typeface="Calibri"/>
            </a:endParaRPr>
          </a:p>
          <a:p>
            <a:pPr marL="457200" lvl="0" indent="-342900" algn="just" rtl="0">
              <a:spcBef>
                <a:spcPts val="0"/>
              </a:spcBef>
              <a:spcAft>
                <a:spcPts val="0"/>
              </a:spcAft>
              <a:buClr>
                <a:srgbClr val="FF0000"/>
              </a:buClr>
              <a:buSzPts val="1800"/>
              <a:buFont typeface="Noto Sans Symbols"/>
              <a:buChar char="▪"/>
            </a:pPr>
            <a:r>
              <a:rPr lang="it-IT" sz="1600" dirty="0">
                <a:solidFill>
                  <a:srgbClr val="3F3F3F"/>
                </a:solidFill>
                <a:latin typeface="Calibri"/>
                <a:ea typeface="Calibri"/>
                <a:cs typeface="Calibri"/>
                <a:sym typeface="Calibri"/>
              </a:rPr>
              <a:t>Il tasso d’incremento naturale e quelli di </a:t>
            </a:r>
            <a:r>
              <a:rPr lang="it-IT" sz="1600" dirty="0" err="1">
                <a:solidFill>
                  <a:srgbClr val="3F3F3F"/>
                </a:solidFill>
                <a:latin typeface="Calibri"/>
                <a:ea typeface="Calibri"/>
                <a:cs typeface="Calibri"/>
                <a:sym typeface="Calibri"/>
              </a:rPr>
              <a:t>migratorietà</a:t>
            </a:r>
            <a:r>
              <a:rPr lang="it-IT" sz="1600" dirty="0">
                <a:solidFill>
                  <a:srgbClr val="3F3F3F"/>
                </a:solidFill>
                <a:latin typeface="Calibri"/>
                <a:ea typeface="Calibri"/>
                <a:cs typeface="Calibri"/>
                <a:sym typeface="Calibri"/>
              </a:rPr>
              <a:t> netta (interna e con l’estero) sono calcolati ponendo al denominatore gli</a:t>
            </a:r>
            <a:r>
              <a:rPr lang="it-IT" sz="1600" b="1" dirty="0">
                <a:solidFill>
                  <a:srgbClr val="FF0000"/>
                </a:solidFill>
                <a:latin typeface="Calibri"/>
                <a:ea typeface="Calibri"/>
                <a:cs typeface="Calibri"/>
                <a:sym typeface="Calibri"/>
              </a:rPr>
              <a:t> anni persona</a:t>
            </a:r>
            <a:r>
              <a:rPr lang="it-IT" sz="1600" dirty="0">
                <a:solidFill>
                  <a:srgbClr val="3F3F3F"/>
                </a:solidFill>
                <a:latin typeface="Calibri"/>
                <a:ea typeface="Calibri"/>
                <a:cs typeface="Calibri"/>
                <a:sym typeface="Calibri"/>
              </a:rPr>
              <a:t>. Viene così garantita</a:t>
            </a:r>
            <a:r>
              <a:rPr lang="it-IT" sz="1600" b="1" dirty="0">
                <a:solidFill>
                  <a:srgbClr val="FF0000"/>
                </a:solidFill>
                <a:latin typeface="Calibri"/>
                <a:ea typeface="Calibri"/>
                <a:cs typeface="Calibri"/>
                <a:sym typeface="Calibri"/>
              </a:rPr>
              <a:t> l’uguaglianza tra il tasso d’incremento complessivo e la somma algebrica dei tassi d’incremento naturale e migratorio.</a:t>
            </a:r>
            <a:endParaRPr sz="1600" b="1" dirty="0">
              <a:solidFill>
                <a:srgbClr val="FF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6"/>
          <p:cNvSpPr txBox="1"/>
          <p:nvPr/>
        </p:nvSpPr>
        <p:spPr>
          <a:xfrm>
            <a:off x="-1" y="0"/>
            <a:ext cx="12192000" cy="1275698"/>
          </a:xfrm>
          <a:prstGeom prst="rect">
            <a:avLst/>
          </a:prstGeom>
          <a:solidFill>
            <a:srgbClr val="E92E16"/>
          </a:solidFill>
          <a:ln>
            <a:noFill/>
          </a:ln>
        </p:spPr>
        <p:txBody>
          <a:bodyPr spcFirstLastPara="1" wrap="square" lIns="288000" tIns="144000" rIns="288000" bIns="144000" anchor="t" anchorCtr="0">
            <a:spAutoFit/>
          </a:bodyPr>
          <a:lstStyle/>
          <a:p>
            <a:pPr marL="0" marR="0" lvl="0" indent="0" algn="l" rtl="0">
              <a:spcBef>
                <a:spcPts val="0"/>
              </a:spcBef>
              <a:spcAft>
                <a:spcPts val="0"/>
              </a:spcAft>
              <a:buNone/>
            </a:pPr>
            <a:r>
              <a:rPr lang="it-IT" sz="3200" b="1">
                <a:solidFill>
                  <a:schemeClr val="lt1"/>
                </a:solidFill>
                <a:latin typeface="Calibri"/>
                <a:ea typeface="Calibri"/>
                <a:cs typeface="Calibri"/>
                <a:sym typeface="Calibri"/>
              </a:rPr>
              <a:t>Scomporre la variazione della popolazione nella parte dovuta alla componente italiana e straniera</a:t>
            </a:r>
            <a:endParaRPr sz="3200" b="1">
              <a:solidFill>
                <a:schemeClr val="lt1"/>
              </a:solidFill>
              <a:latin typeface="Calibri"/>
              <a:ea typeface="Calibri"/>
              <a:cs typeface="Calibri"/>
              <a:sym typeface="Calibri"/>
            </a:endParaRPr>
          </a:p>
        </p:txBody>
      </p:sp>
      <p:sp>
        <p:nvSpPr>
          <p:cNvPr id="84" name="Google Shape;84;p6"/>
          <p:cNvSpPr/>
          <p:nvPr/>
        </p:nvSpPr>
        <p:spPr>
          <a:xfrm>
            <a:off x="2134898" y="2027170"/>
            <a:ext cx="12192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6"/>
          <p:cNvSpPr/>
          <p:nvPr/>
        </p:nvSpPr>
        <p:spPr>
          <a:xfrm>
            <a:off x="2134898" y="2912995"/>
            <a:ext cx="12192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6"/>
          <p:cNvSpPr txBox="1"/>
          <p:nvPr/>
        </p:nvSpPr>
        <p:spPr>
          <a:xfrm>
            <a:off x="955964" y="4675909"/>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6"/>
          <p:cNvSpPr txBox="1"/>
          <p:nvPr/>
        </p:nvSpPr>
        <p:spPr>
          <a:xfrm>
            <a:off x="326727" y="1640063"/>
            <a:ext cx="11267100" cy="2308800"/>
          </a:xfrm>
          <a:prstGeom prst="rect">
            <a:avLst/>
          </a:prstGeom>
          <a:noFill/>
          <a:ln>
            <a:noFill/>
          </a:ln>
        </p:spPr>
        <p:txBody>
          <a:bodyPr spcFirstLastPara="1" wrap="square" lIns="91425" tIns="45700" rIns="91425" bIns="45700" anchor="t" anchorCtr="0">
            <a:spAutoFit/>
          </a:bodyPr>
          <a:lstStyle/>
          <a:p>
            <a:pPr marL="457200" lvl="0" indent="-342900" algn="just" rtl="0">
              <a:spcBef>
                <a:spcPts val="0"/>
              </a:spcBef>
              <a:spcAft>
                <a:spcPts val="0"/>
              </a:spcAft>
              <a:buClr>
                <a:srgbClr val="FF0000"/>
              </a:buClr>
              <a:buSzPts val="1800"/>
              <a:buFont typeface="Noto Sans Symbols"/>
              <a:buChar char="▪"/>
            </a:pPr>
            <a:r>
              <a:rPr lang="it-IT" sz="1800">
                <a:solidFill>
                  <a:srgbClr val="3F3F3F"/>
                </a:solidFill>
                <a:latin typeface="Calibri"/>
                <a:ea typeface="Calibri"/>
                <a:cs typeface="Calibri"/>
                <a:sym typeface="Calibri"/>
              </a:rPr>
              <a:t>Seguendo la stessa logica è possibile scomporre la variazione della popolazione nella parte dovuta alla componente italiana (</a:t>
            </a:r>
            <a:r>
              <a:rPr lang="it-IT" sz="1800" i="1">
                <a:solidFill>
                  <a:srgbClr val="3F3F3F"/>
                </a:solidFill>
                <a:latin typeface="Calibri"/>
                <a:ea typeface="Calibri"/>
                <a:cs typeface="Calibri"/>
                <a:sym typeface="Calibri"/>
              </a:rPr>
              <a:t>si</a:t>
            </a:r>
            <a:r>
              <a:rPr lang="it-IT" sz="1800">
                <a:solidFill>
                  <a:srgbClr val="3F3F3F"/>
                </a:solidFill>
                <a:latin typeface="Calibri"/>
                <a:ea typeface="Calibri"/>
                <a:cs typeface="Calibri"/>
                <a:sym typeface="Calibri"/>
              </a:rPr>
              <a:t>) e in quella dovuta alla componente straniera (</a:t>
            </a:r>
            <a:r>
              <a:rPr lang="it-IT" sz="1800" i="1">
                <a:solidFill>
                  <a:srgbClr val="3F3F3F"/>
                </a:solidFill>
                <a:latin typeface="Calibri"/>
                <a:ea typeface="Calibri"/>
                <a:cs typeface="Calibri"/>
                <a:sym typeface="Calibri"/>
              </a:rPr>
              <a:t>ss</a:t>
            </a:r>
            <a:r>
              <a:rPr lang="it-IT" sz="1800">
                <a:solidFill>
                  <a:srgbClr val="3F3F3F"/>
                </a:solidFill>
                <a:latin typeface="Calibri"/>
                <a:ea typeface="Calibri"/>
                <a:cs typeface="Calibri"/>
                <a:sym typeface="Calibri"/>
              </a:rPr>
              <a:t>), tenendo separata dalla prima la variazione imputabile alle acquisizioni della cittadinanza italiana che comporta il calcolo di un altro tasso (</a:t>
            </a:r>
            <a:r>
              <a:rPr lang="it-IT" sz="1800" i="1">
                <a:solidFill>
                  <a:srgbClr val="3F3F3F"/>
                </a:solidFill>
                <a:latin typeface="Calibri"/>
                <a:ea typeface="Calibri"/>
                <a:cs typeface="Calibri"/>
                <a:sym typeface="Calibri"/>
              </a:rPr>
              <a:t>sa</a:t>
            </a:r>
            <a:r>
              <a:rPr lang="it-IT" sz="1800">
                <a:solidFill>
                  <a:srgbClr val="3F3F3F"/>
                </a:solidFill>
                <a:latin typeface="Calibri"/>
                <a:ea typeface="Calibri"/>
                <a:cs typeface="Calibri"/>
                <a:sym typeface="Calibri"/>
              </a:rPr>
              <a:t>).</a:t>
            </a:r>
            <a:endParaRPr/>
          </a:p>
          <a:p>
            <a:pPr marL="0" marR="0" lvl="0" indent="0" algn="l" rtl="0">
              <a:spcBef>
                <a:spcPts val="0"/>
              </a:spcBef>
              <a:spcAft>
                <a:spcPts val="0"/>
              </a:spcAft>
              <a:buNone/>
            </a:pPr>
            <a:r>
              <a:rPr lang="it-IT" sz="1800">
                <a:solidFill>
                  <a:srgbClr val="3F3F3F"/>
                </a:solidFill>
                <a:latin typeface="Calibri"/>
                <a:ea typeface="Calibri"/>
                <a:cs typeface="Calibri"/>
                <a:sym typeface="Calibri"/>
              </a:rPr>
              <a:t> </a:t>
            </a:r>
            <a:endParaRPr/>
          </a:p>
          <a:p>
            <a:pPr marL="457200" lvl="0" indent="-342900" algn="just" rtl="0">
              <a:spcBef>
                <a:spcPts val="0"/>
              </a:spcBef>
              <a:spcAft>
                <a:spcPts val="0"/>
              </a:spcAft>
              <a:buClr>
                <a:srgbClr val="FF0000"/>
              </a:buClr>
              <a:buSzPts val="1800"/>
              <a:buFont typeface="Noto Sans Symbols"/>
              <a:buChar char="▪"/>
            </a:pPr>
            <a:r>
              <a:rPr lang="it-IT" sz="1800">
                <a:solidFill>
                  <a:srgbClr val="3F3F3F"/>
                </a:solidFill>
                <a:latin typeface="Calibri"/>
                <a:ea typeface="Calibri"/>
                <a:cs typeface="Calibri"/>
                <a:sym typeface="Calibri"/>
              </a:rPr>
              <a:t>È possibile quindi scomporre, a livello comunale, la variazione della popolazione dal 2011 al 2020 non solo nella sua componente dinamica (naturale, migratoria e, nell’ambito di quest’ultima, se è attribuibile alle migrazioni interne o a quelle con l’estero) ma anche nella composizione per cittadinanza: vale a dire è possibile capire se l’incremento/decremento di popolazione è da attribuire alla componente italiana o straniera della popolazione.</a:t>
            </a:r>
            <a:endParaRPr sz="1800">
              <a:solidFill>
                <a:srgbClr val="3F3F3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7"/>
          <p:cNvSpPr txBox="1"/>
          <p:nvPr/>
        </p:nvSpPr>
        <p:spPr>
          <a:xfrm>
            <a:off x="-1" y="0"/>
            <a:ext cx="12192000" cy="1275900"/>
          </a:xfrm>
          <a:prstGeom prst="rect">
            <a:avLst/>
          </a:prstGeom>
          <a:solidFill>
            <a:srgbClr val="E92E16"/>
          </a:solidFill>
          <a:ln>
            <a:noFill/>
          </a:ln>
        </p:spPr>
        <p:txBody>
          <a:bodyPr spcFirstLastPara="1" wrap="square" lIns="288000" tIns="144000" rIns="288000" bIns="144000" anchor="ctr" anchorCtr="0">
            <a:noAutofit/>
          </a:bodyPr>
          <a:lstStyle/>
          <a:p>
            <a:pPr marL="0" marR="0" lvl="0" indent="0" algn="l" rtl="0">
              <a:spcBef>
                <a:spcPts val="0"/>
              </a:spcBef>
              <a:spcAft>
                <a:spcPts val="0"/>
              </a:spcAft>
              <a:buNone/>
            </a:pPr>
            <a:r>
              <a:rPr lang="it-IT" sz="3200" b="1">
                <a:solidFill>
                  <a:schemeClr val="lt1"/>
                </a:solidFill>
                <a:latin typeface="Calibri"/>
                <a:ea typeface="Calibri"/>
                <a:cs typeface="Calibri"/>
                <a:sym typeface="Calibri"/>
              </a:rPr>
              <a:t>Gli indicatori che si possono utilizzare</a:t>
            </a:r>
            <a:endParaRPr sz="3200" b="1">
              <a:solidFill>
                <a:schemeClr val="lt1"/>
              </a:solidFill>
              <a:latin typeface="Calibri"/>
              <a:ea typeface="Calibri"/>
              <a:cs typeface="Calibri"/>
              <a:sym typeface="Calibri"/>
            </a:endParaRPr>
          </a:p>
        </p:txBody>
      </p:sp>
      <p:sp>
        <p:nvSpPr>
          <p:cNvPr id="96" name="Google Shape;96;p7"/>
          <p:cNvSpPr txBox="1"/>
          <p:nvPr/>
        </p:nvSpPr>
        <p:spPr>
          <a:xfrm>
            <a:off x="485488" y="805938"/>
            <a:ext cx="11175799" cy="615553"/>
          </a:xfrm>
          <a:prstGeom prst="rect">
            <a:avLst/>
          </a:prstGeom>
          <a:noFill/>
          <a:ln>
            <a:noFill/>
          </a:ln>
        </p:spPr>
        <p:txBody>
          <a:bodyPr spcFirstLastPara="1" wrap="square" lIns="0" tIns="0" rIns="0" bIns="0" anchor="t" anchorCtr="0">
            <a:spAutoFit/>
          </a:bodyPr>
          <a:lstStyle/>
          <a:p>
            <a:pPr marL="284163" marR="0" lvl="0" indent="-284163" algn="l" rtl="0">
              <a:spcBef>
                <a:spcPts val="0"/>
              </a:spcBef>
              <a:spcAft>
                <a:spcPts val="0"/>
              </a:spcAft>
              <a:buNone/>
            </a:pPr>
            <a:endParaRPr sz="2000">
              <a:solidFill>
                <a:schemeClr val="dk1"/>
              </a:solidFill>
              <a:latin typeface="Arial"/>
              <a:ea typeface="Arial"/>
              <a:cs typeface="Arial"/>
              <a:sym typeface="Arial"/>
            </a:endParaRPr>
          </a:p>
          <a:p>
            <a:pPr marL="284163" marR="0" lvl="0" indent="-284163" algn="l" rtl="0">
              <a:spcBef>
                <a:spcPts val="0"/>
              </a:spcBef>
              <a:spcAft>
                <a:spcPts val="0"/>
              </a:spcAft>
              <a:buNone/>
            </a:pPr>
            <a:endParaRPr sz="2000">
              <a:solidFill>
                <a:schemeClr val="dk1"/>
              </a:solidFill>
              <a:latin typeface="Arial"/>
              <a:ea typeface="Arial"/>
              <a:cs typeface="Arial"/>
              <a:sym typeface="Arial"/>
            </a:endParaRPr>
          </a:p>
        </p:txBody>
      </p:sp>
      <p:graphicFrame>
        <p:nvGraphicFramePr>
          <p:cNvPr id="97" name="Google Shape;97;p7"/>
          <p:cNvGraphicFramePr/>
          <p:nvPr/>
        </p:nvGraphicFramePr>
        <p:xfrm>
          <a:off x="329031" y="1644062"/>
          <a:ext cx="11605200" cy="3722275"/>
        </p:xfrm>
        <a:graphic>
          <a:graphicData uri="http://schemas.openxmlformats.org/drawingml/2006/table">
            <a:tbl>
              <a:tblPr firstRow="1" firstCol="1" bandRow="1">
                <a:noFill/>
                <a:tableStyleId>{0D2A8271-F662-4EED-ABFB-6CFC6ACE2A61}</a:tableStyleId>
              </a:tblPr>
              <a:tblGrid>
                <a:gridCol w="1159125">
                  <a:extLst>
                    <a:ext uri="{9D8B030D-6E8A-4147-A177-3AD203B41FA5}">
                      <a16:colId xmlns:a16="http://schemas.microsoft.com/office/drawing/2014/main" val="20000"/>
                    </a:ext>
                  </a:extLst>
                </a:gridCol>
                <a:gridCol w="7515025">
                  <a:extLst>
                    <a:ext uri="{9D8B030D-6E8A-4147-A177-3AD203B41FA5}">
                      <a16:colId xmlns:a16="http://schemas.microsoft.com/office/drawing/2014/main" val="20001"/>
                    </a:ext>
                  </a:extLst>
                </a:gridCol>
                <a:gridCol w="1582900">
                  <a:extLst>
                    <a:ext uri="{9D8B030D-6E8A-4147-A177-3AD203B41FA5}">
                      <a16:colId xmlns:a16="http://schemas.microsoft.com/office/drawing/2014/main" val="20002"/>
                    </a:ext>
                  </a:extLst>
                </a:gridCol>
                <a:gridCol w="1348150">
                  <a:extLst>
                    <a:ext uri="{9D8B030D-6E8A-4147-A177-3AD203B41FA5}">
                      <a16:colId xmlns:a16="http://schemas.microsoft.com/office/drawing/2014/main" val="20003"/>
                    </a:ext>
                  </a:extLst>
                </a:gridCol>
              </a:tblGrid>
              <a:tr h="692125">
                <a:tc>
                  <a:txBody>
                    <a:bodyPr/>
                    <a:lstStyle/>
                    <a:p>
                      <a:pPr marL="0" marR="0" lvl="0" indent="0" algn="l" rtl="0">
                        <a:spcBef>
                          <a:spcPts val="0"/>
                        </a:spcBef>
                        <a:spcAft>
                          <a:spcPts val="0"/>
                        </a:spcAft>
                        <a:buNone/>
                      </a:pPr>
                      <a:r>
                        <a:rPr lang="it-IT" sz="1800" u="none" strike="noStrike" cap="none"/>
                        <a:t>Sigla</a:t>
                      </a:r>
                      <a:endParaRPr sz="1800" u="none" strike="noStrike" cap="none">
                        <a:latin typeface="Times New Roman"/>
                        <a:ea typeface="Times New Roman"/>
                        <a:cs typeface="Times New Roman"/>
                        <a:sym typeface="Times New Roman"/>
                      </a:endParaRPr>
                    </a:p>
                  </a:txBody>
                  <a:tcPr marL="44450" marR="44450" marT="0" marB="0" anchor="ctr"/>
                </a:tc>
                <a:tc>
                  <a:txBody>
                    <a:bodyPr/>
                    <a:lstStyle/>
                    <a:p>
                      <a:pPr marL="0" marR="0" lvl="0" indent="0" algn="l" rtl="0">
                        <a:spcBef>
                          <a:spcPts val="0"/>
                        </a:spcBef>
                        <a:spcAft>
                          <a:spcPts val="0"/>
                        </a:spcAft>
                        <a:buNone/>
                      </a:pPr>
                      <a:r>
                        <a:rPr lang="it-IT" sz="1800" u="none" strike="noStrike" cap="none"/>
                        <a:t>Descrizione indicatore</a:t>
                      </a:r>
                      <a:endParaRPr sz="1800" u="none" strike="noStrike" cap="none">
                        <a:latin typeface="Times New Roman"/>
                        <a:ea typeface="Times New Roman"/>
                        <a:cs typeface="Times New Roman"/>
                        <a:sym typeface="Times New Roman"/>
                      </a:endParaRPr>
                    </a:p>
                  </a:txBody>
                  <a:tcPr marL="44450" marR="44450" marT="0" marB="0" anchor="ctr"/>
                </a:tc>
                <a:tc>
                  <a:txBody>
                    <a:bodyPr/>
                    <a:lstStyle/>
                    <a:p>
                      <a:pPr marL="0" marR="0" lvl="0" indent="0" algn="l" rtl="0">
                        <a:spcBef>
                          <a:spcPts val="0"/>
                        </a:spcBef>
                        <a:spcAft>
                          <a:spcPts val="0"/>
                        </a:spcAft>
                        <a:buNone/>
                      </a:pPr>
                      <a:r>
                        <a:rPr lang="it-IT" sz="1800" u="none" strike="noStrike" cap="none"/>
                        <a:t>Periodo/anno</a:t>
                      </a:r>
                      <a:endParaRPr sz="1800" u="none" strike="noStrike" cap="none">
                        <a:latin typeface="Times New Roman"/>
                        <a:ea typeface="Times New Roman"/>
                        <a:cs typeface="Times New Roman"/>
                        <a:sym typeface="Times New Roman"/>
                      </a:endParaRPr>
                    </a:p>
                  </a:txBody>
                  <a:tcPr marL="44450" marR="44450" marT="0" marB="0" anchor="ctr"/>
                </a:tc>
                <a:tc>
                  <a:txBody>
                    <a:bodyPr/>
                    <a:lstStyle/>
                    <a:p>
                      <a:pPr marL="0" marR="0" lvl="0" indent="0" algn="ctr" rtl="0">
                        <a:spcBef>
                          <a:spcPts val="0"/>
                        </a:spcBef>
                        <a:spcAft>
                          <a:spcPts val="0"/>
                        </a:spcAft>
                        <a:buNone/>
                      </a:pPr>
                      <a:r>
                        <a:rPr lang="it-IT" sz="1800" u="none" strike="noStrike" cap="none"/>
                        <a:t>Tematiche</a:t>
                      </a:r>
                      <a:endParaRPr sz="1800" u="none" strike="noStrike" cap="none">
                        <a:latin typeface="Times New Roman"/>
                        <a:ea typeface="Times New Roman"/>
                        <a:cs typeface="Times New Roman"/>
                        <a:sym typeface="Times New Roman"/>
                      </a:endParaRPr>
                    </a:p>
                  </a:txBody>
                  <a:tcPr marL="44450" marR="44450" marT="0" marB="0" anchor="ctr"/>
                </a:tc>
                <a:extLst>
                  <a:ext uri="{0D108BD9-81ED-4DB2-BD59-A6C34878D82A}">
                    <a16:rowId xmlns:a16="http://schemas.microsoft.com/office/drawing/2014/main" val="10000"/>
                  </a:ext>
                </a:extLst>
              </a:tr>
              <a:tr h="346050">
                <a:tc>
                  <a:txBody>
                    <a:bodyPr/>
                    <a:lstStyle/>
                    <a:p>
                      <a:pPr marL="0" marR="0" lvl="0" indent="0" algn="l" rtl="0">
                        <a:spcBef>
                          <a:spcPts val="0"/>
                        </a:spcBef>
                        <a:spcAft>
                          <a:spcPts val="0"/>
                        </a:spcAft>
                        <a:buNone/>
                      </a:pPr>
                      <a:r>
                        <a:rPr lang="it-IT" sz="1800" u="none" strike="noStrike" cap="none"/>
                        <a:t>R</a:t>
                      </a:r>
                      <a:endParaRPr sz="1800" u="none" strike="noStrike" cap="none">
                        <a:latin typeface="Times New Roman"/>
                        <a:ea typeface="Times New Roman"/>
                        <a:cs typeface="Times New Roman"/>
                        <a:sym typeface="Times New Roman"/>
                      </a:endParaRPr>
                    </a:p>
                  </a:txBody>
                  <a:tcPr marL="44450" marR="44450" marT="0" marB="0" anchor="ctr"/>
                </a:tc>
                <a:tc>
                  <a:txBody>
                    <a:bodyPr/>
                    <a:lstStyle/>
                    <a:p>
                      <a:pPr marL="0" marR="0" lvl="0" indent="0" algn="l" rtl="0">
                        <a:spcBef>
                          <a:spcPts val="0"/>
                        </a:spcBef>
                        <a:spcAft>
                          <a:spcPts val="0"/>
                        </a:spcAft>
                        <a:buNone/>
                      </a:pPr>
                      <a:r>
                        <a:rPr lang="it-IT" sz="1800" u="none" strike="noStrike" cap="none">
                          <a:solidFill>
                            <a:schemeClr val="dk1"/>
                          </a:solidFill>
                        </a:rPr>
                        <a:t>Tasso d'incremento medio annuo (per 1.000 residenti)</a:t>
                      </a:r>
                      <a:endParaRPr sz="1800" u="none" strike="noStrike" cap="none">
                        <a:solidFill>
                          <a:schemeClr val="dk1"/>
                        </a:solidFill>
                        <a:latin typeface="Times New Roman"/>
                        <a:ea typeface="Times New Roman"/>
                        <a:cs typeface="Times New Roman"/>
                        <a:sym typeface="Times New Roman"/>
                      </a:endParaRPr>
                    </a:p>
                  </a:txBody>
                  <a:tcPr marL="44450" marR="44450" marT="0" marB="0" anchor="ctr"/>
                </a:tc>
                <a:tc>
                  <a:txBody>
                    <a:bodyPr/>
                    <a:lstStyle/>
                    <a:p>
                      <a:pPr marL="0" marR="0" lvl="0" indent="0" algn="ctr" rtl="0">
                        <a:spcBef>
                          <a:spcPts val="0"/>
                        </a:spcBef>
                        <a:spcAft>
                          <a:spcPts val="0"/>
                        </a:spcAft>
                        <a:buNone/>
                      </a:pPr>
                      <a:r>
                        <a:rPr lang="it-IT" sz="1800" u="none" strike="noStrike" cap="none"/>
                        <a:t>2011-2020</a:t>
                      </a:r>
                      <a:endParaRPr sz="1800" u="none" strike="noStrike" cap="none">
                        <a:latin typeface="Times New Roman"/>
                        <a:ea typeface="Times New Roman"/>
                        <a:cs typeface="Times New Roman"/>
                        <a:sym typeface="Times New Roman"/>
                      </a:endParaRPr>
                    </a:p>
                  </a:txBody>
                  <a:tcPr marL="44450" marR="44450" marT="0" marB="0" anchor="ctr"/>
                </a:tc>
                <a:tc rowSpan="7">
                  <a:txBody>
                    <a:bodyPr/>
                    <a:lstStyle/>
                    <a:p>
                      <a:pPr marL="0" marR="0" lvl="0" indent="0" algn="ctr" rtl="0">
                        <a:spcBef>
                          <a:spcPts val="0"/>
                        </a:spcBef>
                        <a:spcAft>
                          <a:spcPts val="0"/>
                        </a:spcAft>
                        <a:buNone/>
                      </a:pPr>
                      <a:r>
                        <a:rPr lang="it-IT" sz="1800" u="none" strike="noStrike" cap="none"/>
                        <a:t>Componenti dinamica demografica</a:t>
                      </a:r>
                      <a:endParaRPr sz="1800" u="none" strike="noStrike" cap="none">
                        <a:latin typeface="Times New Roman"/>
                        <a:ea typeface="Times New Roman"/>
                        <a:cs typeface="Times New Roman"/>
                        <a:sym typeface="Times New Roman"/>
                      </a:endParaRPr>
                    </a:p>
                  </a:txBody>
                  <a:tcPr marL="44450" marR="44450" marT="0" marB="0" anchor="ctr"/>
                </a:tc>
                <a:extLst>
                  <a:ext uri="{0D108BD9-81ED-4DB2-BD59-A6C34878D82A}">
                    <a16:rowId xmlns:a16="http://schemas.microsoft.com/office/drawing/2014/main" val="10001"/>
                  </a:ext>
                </a:extLst>
              </a:tr>
              <a:tr h="346050">
                <a:tc>
                  <a:txBody>
                    <a:bodyPr/>
                    <a:lstStyle/>
                    <a:p>
                      <a:pPr marL="0" marR="0" lvl="0" indent="0" algn="l" rtl="0">
                        <a:spcBef>
                          <a:spcPts val="0"/>
                        </a:spcBef>
                        <a:spcAft>
                          <a:spcPts val="0"/>
                        </a:spcAft>
                        <a:buNone/>
                      </a:pPr>
                      <a:r>
                        <a:rPr lang="it-IT" sz="1800" u="none" strike="noStrike" cap="none"/>
                        <a:t>Sn</a:t>
                      </a:r>
                      <a:endParaRPr sz="1800" u="none" strike="noStrike" cap="none">
                        <a:latin typeface="Times New Roman"/>
                        <a:ea typeface="Times New Roman"/>
                        <a:cs typeface="Times New Roman"/>
                        <a:sym typeface="Times New Roman"/>
                      </a:endParaRPr>
                    </a:p>
                  </a:txBody>
                  <a:tcPr marL="44450" marR="44450" marT="0" marB="0" anchor="ctr"/>
                </a:tc>
                <a:tc>
                  <a:txBody>
                    <a:bodyPr/>
                    <a:lstStyle/>
                    <a:p>
                      <a:pPr marL="0" marR="0" lvl="0" indent="0" algn="l" rtl="0">
                        <a:spcBef>
                          <a:spcPts val="0"/>
                        </a:spcBef>
                        <a:spcAft>
                          <a:spcPts val="0"/>
                        </a:spcAft>
                        <a:buNone/>
                      </a:pPr>
                      <a:r>
                        <a:rPr lang="it-IT" sz="1800" u="none" strike="noStrike" cap="none">
                          <a:solidFill>
                            <a:schemeClr val="dk1"/>
                          </a:solidFill>
                        </a:rPr>
                        <a:t>Tasso d'incremento naturale medio annuo (per 1.000 residenti)</a:t>
                      </a:r>
                      <a:endParaRPr sz="1800" u="none" strike="noStrike" cap="none">
                        <a:solidFill>
                          <a:schemeClr val="dk1"/>
                        </a:solidFill>
                        <a:latin typeface="Times New Roman"/>
                        <a:ea typeface="Times New Roman"/>
                        <a:cs typeface="Times New Roman"/>
                        <a:sym typeface="Times New Roman"/>
                      </a:endParaRPr>
                    </a:p>
                  </a:txBody>
                  <a:tcPr marL="44450" marR="44450" marT="0" marB="0" anchor="ctr"/>
                </a:tc>
                <a:tc>
                  <a:txBody>
                    <a:bodyPr/>
                    <a:lstStyle/>
                    <a:p>
                      <a:pPr marL="0" marR="0" lvl="0" indent="0" algn="ctr" rtl="0">
                        <a:spcBef>
                          <a:spcPts val="0"/>
                        </a:spcBef>
                        <a:spcAft>
                          <a:spcPts val="0"/>
                        </a:spcAft>
                        <a:buNone/>
                      </a:pPr>
                      <a:r>
                        <a:rPr lang="it-IT" sz="1800" u="none" strike="noStrike" cap="none"/>
                        <a:t>2011-2020</a:t>
                      </a:r>
                      <a:endParaRPr sz="1800" u="none" strike="noStrike" cap="none">
                        <a:latin typeface="Times New Roman"/>
                        <a:ea typeface="Times New Roman"/>
                        <a:cs typeface="Times New Roman"/>
                        <a:sym typeface="Times New Roman"/>
                      </a:endParaRPr>
                    </a:p>
                  </a:txBody>
                  <a:tcPr marL="44450" marR="44450" marT="0" marB="0" anchor="ctr"/>
                </a:tc>
                <a:tc vMerge="1">
                  <a:txBody>
                    <a:bodyPr/>
                    <a:lstStyle/>
                    <a:p>
                      <a:endParaRPr lang="it-IT"/>
                    </a:p>
                  </a:txBody>
                  <a:tcPr/>
                </a:tc>
                <a:extLst>
                  <a:ext uri="{0D108BD9-81ED-4DB2-BD59-A6C34878D82A}">
                    <a16:rowId xmlns:a16="http://schemas.microsoft.com/office/drawing/2014/main" val="10002"/>
                  </a:ext>
                </a:extLst>
              </a:tr>
              <a:tr h="346050">
                <a:tc>
                  <a:txBody>
                    <a:bodyPr/>
                    <a:lstStyle/>
                    <a:p>
                      <a:pPr marL="0" marR="0" lvl="0" indent="0" algn="l" rtl="0">
                        <a:spcBef>
                          <a:spcPts val="0"/>
                        </a:spcBef>
                        <a:spcAft>
                          <a:spcPts val="0"/>
                        </a:spcAft>
                        <a:buNone/>
                      </a:pPr>
                      <a:r>
                        <a:rPr lang="it-IT" sz="1800" u="none" strike="noStrike" cap="none"/>
                        <a:t>smi</a:t>
                      </a:r>
                      <a:endParaRPr sz="1800" u="none" strike="noStrike" cap="none">
                        <a:latin typeface="Times New Roman"/>
                        <a:ea typeface="Times New Roman"/>
                        <a:cs typeface="Times New Roman"/>
                        <a:sym typeface="Times New Roman"/>
                      </a:endParaRPr>
                    </a:p>
                  </a:txBody>
                  <a:tcPr marL="44450" marR="44450" marT="0" marB="0" anchor="ctr"/>
                </a:tc>
                <a:tc>
                  <a:txBody>
                    <a:bodyPr/>
                    <a:lstStyle/>
                    <a:p>
                      <a:pPr marL="0" marR="0" lvl="0" indent="0" algn="l" rtl="0">
                        <a:spcBef>
                          <a:spcPts val="0"/>
                        </a:spcBef>
                        <a:spcAft>
                          <a:spcPts val="0"/>
                        </a:spcAft>
                        <a:buNone/>
                      </a:pPr>
                      <a:r>
                        <a:rPr lang="it-IT" sz="1800" u="none" strike="noStrike" cap="none">
                          <a:solidFill>
                            <a:schemeClr val="dk1"/>
                          </a:solidFill>
                        </a:rPr>
                        <a:t>Tasso di migratorietà netta per l’interno medio annuo (per 1.000 residenti)</a:t>
                      </a:r>
                      <a:endParaRPr sz="1800" u="none" strike="noStrike" cap="none">
                        <a:solidFill>
                          <a:schemeClr val="dk1"/>
                        </a:solidFill>
                        <a:latin typeface="Times New Roman"/>
                        <a:ea typeface="Times New Roman"/>
                        <a:cs typeface="Times New Roman"/>
                        <a:sym typeface="Times New Roman"/>
                      </a:endParaRPr>
                    </a:p>
                  </a:txBody>
                  <a:tcPr marL="44450" marR="44450" marT="0" marB="0" anchor="ctr"/>
                </a:tc>
                <a:tc>
                  <a:txBody>
                    <a:bodyPr/>
                    <a:lstStyle/>
                    <a:p>
                      <a:pPr marL="0" marR="0" lvl="0" indent="0" algn="ctr" rtl="0">
                        <a:spcBef>
                          <a:spcPts val="0"/>
                        </a:spcBef>
                        <a:spcAft>
                          <a:spcPts val="0"/>
                        </a:spcAft>
                        <a:buNone/>
                      </a:pPr>
                      <a:r>
                        <a:rPr lang="it-IT" sz="1800" u="none" strike="noStrike" cap="none"/>
                        <a:t>2011-2020</a:t>
                      </a:r>
                      <a:endParaRPr sz="1800" u="none" strike="noStrike" cap="none">
                        <a:latin typeface="Times New Roman"/>
                        <a:ea typeface="Times New Roman"/>
                        <a:cs typeface="Times New Roman"/>
                        <a:sym typeface="Times New Roman"/>
                      </a:endParaRPr>
                    </a:p>
                  </a:txBody>
                  <a:tcPr marL="44450" marR="44450" marT="0" marB="0" anchor="ctr"/>
                </a:tc>
                <a:tc vMerge="1">
                  <a:txBody>
                    <a:bodyPr/>
                    <a:lstStyle/>
                    <a:p>
                      <a:endParaRPr lang="it-IT"/>
                    </a:p>
                  </a:txBody>
                  <a:tcPr/>
                </a:tc>
                <a:extLst>
                  <a:ext uri="{0D108BD9-81ED-4DB2-BD59-A6C34878D82A}">
                    <a16:rowId xmlns:a16="http://schemas.microsoft.com/office/drawing/2014/main" val="10003"/>
                  </a:ext>
                </a:extLst>
              </a:tr>
              <a:tr h="346050">
                <a:tc>
                  <a:txBody>
                    <a:bodyPr/>
                    <a:lstStyle/>
                    <a:p>
                      <a:pPr marL="0" marR="0" lvl="0" indent="0" algn="l" rtl="0">
                        <a:spcBef>
                          <a:spcPts val="0"/>
                        </a:spcBef>
                        <a:spcAft>
                          <a:spcPts val="0"/>
                        </a:spcAft>
                        <a:buNone/>
                      </a:pPr>
                      <a:r>
                        <a:rPr lang="it-IT" sz="1800" u="none" strike="noStrike" cap="none"/>
                        <a:t>sme</a:t>
                      </a:r>
                      <a:endParaRPr sz="1800" u="none" strike="noStrike" cap="none">
                        <a:latin typeface="Times New Roman"/>
                        <a:ea typeface="Times New Roman"/>
                        <a:cs typeface="Times New Roman"/>
                        <a:sym typeface="Times New Roman"/>
                      </a:endParaRPr>
                    </a:p>
                  </a:txBody>
                  <a:tcPr marL="44450" marR="44450" marT="0" marB="0" anchor="ctr"/>
                </a:tc>
                <a:tc>
                  <a:txBody>
                    <a:bodyPr/>
                    <a:lstStyle/>
                    <a:p>
                      <a:pPr marL="0" marR="0" lvl="0" indent="0" algn="l" rtl="0">
                        <a:spcBef>
                          <a:spcPts val="0"/>
                        </a:spcBef>
                        <a:spcAft>
                          <a:spcPts val="0"/>
                        </a:spcAft>
                        <a:buNone/>
                      </a:pPr>
                      <a:r>
                        <a:rPr lang="it-IT" sz="1800" u="none" strike="noStrike" cap="none">
                          <a:solidFill>
                            <a:schemeClr val="dk1"/>
                          </a:solidFill>
                        </a:rPr>
                        <a:t>Tasso di migratorietà netta con l’estero medio annuo (per 1.000 residenti)</a:t>
                      </a:r>
                      <a:endParaRPr sz="1800" u="none" strike="noStrike" cap="none">
                        <a:solidFill>
                          <a:schemeClr val="dk1"/>
                        </a:solidFill>
                        <a:latin typeface="Times New Roman"/>
                        <a:ea typeface="Times New Roman"/>
                        <a:cs typeface="Times New Roman"/>
                        <a:sym typeface="Times New Roman"/>
                      </a:endParaRPr>
                    </a:p>
                  </a:txBody>
                  <a:tcPr marL="44450" marR="44450" marT="0" marB="0" anchor="ctr"/>
                </a:tc>
                <a:tc>
                  <a:txBody>
                    <a:bodyPr/>
                    <a:lstStyle/>
                    <a:p>
                      <a:pPr marL="0" marR="0" lvl="0" indent="0" algn="ctr" rtl="0">
                        <a:spcBef>
                          <a:spcPts val="0"/>
                        </a:spcBef>
                        <a:spcAft>
                          <a:spcPts val="0"/>
                        </a:spcAft>
                        <a:buNone/>
                      </a:pPr>
                      <a:r>
                        <a:rPr lang="it-IT" sz="1800" u="none" strike="noStrike" cap="none"/>
                        <a:t>2011-2020</a:t>
                      </a:r>
                      <a:endParaRPr sz="1800" u="none" strike="noStrike" cap="none">
                        <a:latin typeface="Times New Roman"/>
                        <a:ea typeface="Times New Roman"/>
                        <a:cs typeface="Times New Roman"/>
                        <a:sym typeface="Times New Roman"/>
                      </a:endParaRPr>
                    </a:p>
                  </a:txBody>
                  <a:tcPr marL="44450" marR="44450" marT="0" marB="0" anchor="ctr"/>
                </a:tc>
                <a:tc vMerge="1">
                  <a:txBody>
                    <a:bodyPr/>
                    <a:lstStyle/>
                    <a:p>
                      <a:endParaRPr lang="it-IT"/>
                    </a:p>
                  </a:txBody>
                  <a:tcPr/>
                </a:tc>
                <a:extLst>
                  <a:ext uri="{0D108BD9-81ED-4DB2-BD59-A6C34878D82A}">
                    <a16:rowId xmlns:a16="http://schemas.microsoft.com/office/drawing/2014/main" val="10004"/>
                  </a:ext>
                </a:extLst>
              </a:tr>
              <a:tr h="548650">
                <a:tc>
                  <a:txBody>
                    <a:bodyPr/>
                    <a:lstStyle/>
                    <a:p>
                      <a:pPr marL="0" marR="0" lvl="0" indent="0" algn="l" rtl="0">
                        <a:spcBef>
                          <a:spcPts val="0"/>
                        </a:spcBef>
                        <a:spcAft>
                          <a:spcPts val="0"/>
                        </a:spcAft>
                        <a:buNone/>
                      </a:pPr>
                      <a:r>
                        <a:rPr lang="it-IT" sz="1800" u="none" strike="noStrike" cap="none"/>
                        <a:t>si</a:t>
                      </a:r>
                      <a:endParaRPr sz="1800" u="none" strike="noStrike" cap="none">
                        <a:latin typeface="Times New Roman"/>
                        <a:ea typeface="Times New Roman"/>
                        <a:cs typeface="Times New Roman"/>
                        <a:sym typeface="Times New Roman"/>
                      </a:endParaRPr>
                    </a:p>
                  </a:txBody>
                  <a:tcPr marL="44450" marR="44450" marT="0" marB="0" anchor="ctr"/>
                </a:tc>
                <a:tc>
                  <a:txBody>
                    <a:bodyPr/>
                    <a:lstStyle/>
                    <a:p>
                      <a:pPr marL="0" marR="0" lvl="0" indent="0" algn="l" rtl="0">
                        <a:spcBef>
                          <a:spcPts val="0"/>
                        </a:spcBef>
                        <a:spcAft>
                          <a:spcPts val="0"/>
                        </a:spcAft>
                        <a:buNone/>
                      </a:pPr>
                      <a:r>
                        <a:rPr lang="it-IT" sz="1800" u="none" strike="noStrike" cap="none">
                          <a:solidFill>
                            <a:schemeClr val="dk1"/>
                          </a:solidFill>
                        </a:rPr>
                        <a:t>Tasso d'incremento dovuto alla componente italiana medio annuo (per 1.000 residenti)</a:t>
                      </a:r>
                      <a:endParaRPr sz="1800" u="none" strike="noStrike" cap="none">
                        <a:solidFill>
                          <a:schemeClr val="dk1"/>
                        </a:solidFill>
                        <a:latin typeface="Times New Roman"/>
                        <a:ea typeface="Times New Roman"/>
                        <a:cs typeface="Times New Roman"/>
                        <a:sym typeface="Times New Roman"/>
                      </a:endParaRPr>
                    </a:p>
                  </a:txBody>
                  <a:tcPr marL="44450" marR="44450" marT="0" marB="0" anchor="ctr"/>
                </a:tc>
                <a:tc>
                  <a:txBody>
                    <a:bodyPr/>
                    <a:lstStyle/>
                    <a:p>
                      <a:pPr marL="0" marR="0" lvl="0" indent="0" algn="ctr" rtl="0">
                        <a:spcBef>
                          <a:spcPts val="0"/>
                        </a:spcBef>
                        <a:spcAft>
                          <a:spcPts val="0"/>
                        </a:spcAft>
                        <a:buNone/>
                      </a:pPr>
                      <a:r>
                        <a:rPr lang="it-IT" sz="1800" u="none" strike="noStrike" cap="none"/>
                        <a:t>2011-2020</a:t>
                      </a:r>
                      <a:endParaRPr sz="1800" u="none" strike="noStrike" cap="none">
                        <a:latin typeface="Times New Roman"/>
                        <a:ea typeface="Times New Roman"/>
                        <a:cs typeface="Times New Roman"/>
                        <a:sym typeface="Times New Roman"/>
                      </a:endParaRPr>
                    </a:p>
                  </a:txBody>
                  <a:tcPr marL="44450" marR="44450" marT="0" marB="0" anchor="ctr"/>
                </a:tc>
                <a:tc vMerge="1">
                  <a:txBody>
                    <a:bodyPr/>
                    <a:lstStyle/>
                    <a:p>
                      <a:endParaRPr lang="it-IT"/>
                    </a:p>
                  </a:txBody>
                  <a:tcPr/>
                </a:tc>
                <a:extLst>
                  <a:ext uri="{0D108BD9-81ED-4DB2-BD59-A6C34878D82A}">
                    <a16:rowId xmlns:a16="http://schemas.microsoft.com/office/drawing/2014/main" val="10005"/>
                  </a:ext>
                </a:extLst>
              </a:tr>
              <a:tr h="548650">
                <a:tc>
                  <a:txBody>
                    <a:bodyPr/>
                    <a:lstStyle/>
                    <a:p>
                      <a:pPr marL="0" marR="0" lvl="0" indent="0" algn="l" rtl="0">
                        <a:spcBef>
                          <a:spcPts val="0"/>
                        </a:spcBef>
                        <a:spcAft>
                          <a:spcPts val="0"/>
                        </a:spcAft>
                        <a:buNone/>
                      </a:pPr>
                      <a:r>
                        <a:rPr lang="it-IT" sz="1800" u="none" strike="noStrike" cap="none"/>
                        <a:t>ss</a:t>
                      </a:r>
                      <a:endParaRPr sz="1800" u="none" strike="noStrike" cap="none">
                        <a:latin typeface="Times New Roman"/>
                        <a:ea typeface="Times New Roman"/>
                        <a:cs typeface="Times New Roman"/>
                        <a:sym typeface="Times New Roman"/>
                      </a:endParaRPr>
                    </a:p>
                  </a:txBody>
                  <a:tcPr marL="44450" marR="44450" marT="0" marB="0" anchor="ctr"/>
                </a:tc>
                <a:tc>
                  <a:txBody>
                    <a:bodyPr/>
                    <a:lstStyle/>
                    <a:p>
                      <a:pPr marL="0" marR="0" lvl="0" indent="0" algn="l" rtl="0">
                        <a:spcBef>
                          <a:spcPts val="0"/>
                        </a:spcBef>
                        <a:spcAft>
                          <a:spcPts val="0"/>
                        </a:spcAft>
                        <a:buNone/>
                      </a:pPr>
                      <a:r>
                        <a:rPr lang="it-IT" sz="1800" u="none" strike="noStrike" cap="none">
                          <a:solidFill>
                            <a:schemeClr val="dk1"/>
                          </a:solidFill>
                        </a:rPr>
                        <a:t>Tasso d'incremento dovuto alla componente straniera medio annuo (per 1.000 residenti)</a:t>
                      </a:r>
                      <a:endParaRPr sz="1800" u="none" strike="noStrike" cap="none">
                        <a:solidFill>
                          <a:schemeClr val="dk1"/>
                        </a:solidFill>
                        <a:latin typeface="Times New Roman"/>
                        <a:ea typeface="Times New Roman"/>
                        <a:cs typeface="Times New Roman"/>
                        <a:sym typeface="Times New Roman"/>
                      </a:endParaRPr>
                    </a:p>
                  </a:txBody>
                  <a:tcPr marL="44450" marR="44450" marT="0" marB="0" anchor="ctr"/>
                </a:tc>
                <a:tc>
                  <a:txBody>
                    <a:bodyPr/>
                    <a:lstStyle/>
                    <a:p>
                      <a:pPr marL="0" marR="0" lvl="0" indent="0" algn="ctr" rtl="0">
                        <a:spcBef>
                          <a:spcPts val="0"/>
                        </a:spcBef>
                        <a:spcAft>
                          <a:spcPts val="0"/>
                        </a:spcAft>
                        <a:buNone/>
                      </a:pPr>
                      <a:r>
                        <a:rPr lang="it-IT" sz="1800" u="none" strike="noStrike" cap="none"/>
                        <a:t>2011-2020</a:t>
                      </a:r>
                      <a:endParaRPr sz="1800" u="none" strike="noStrike" cap="none">
                        <a:latin typeface="Times New Roman"/>
                        <a:ea typeface="Times New Roman"/>
                        <a:cs typeface="Times New Roman"/>
                        <a:sym typeface="Times New Roman"/>
                      </a:endParaRPr>
                    </a:p>
                  </a:txBody>
                  <a:tcPr marL="44450" marR="44450" marT="0" marB="0" anchor="ctr"/>
                </a:tc>
                <a:tc vMerge="1">
                  <a:txBody>
                    <a:bodyPr/>
                    <a:lstStyle/>
                    <a:p>
                      <a:endParaRPr lang="it-IT"/>
                    </a:p>
                  </a:txBody>
                  <a:tcPr/>
                </a:tc>
                <a:extLst>
                  <a:ext uri="{0D108BD9-81ED-4DB2-BD59-A6C34878D82A}">
                    <a16:rowId xmlns:a16="http://schemas.microsoft.com/office/drawing/2014/main" val="10006"/>
                  </a:ext>
                </a:extLst>
              </a:tr>
              <a:tr h="548650">
                <a:tc>
                  <a:txBody>
                    <a:bodyPr/>
                    <a:lstStyle/>
                    <a:p>
                      <a:pPr marL="0" marR="0" lvl="0" indent="0" algn="l" rtl="0">
                        <a:spcBef>
                          <a:spcPts val="0"/>
                        </a:spcBef>
                        <a:spcAft>
                          <a:spcPts val="0"/>
                        </a:spcAft>
                        <a:buNone/>
                      </a:pPr>
                      <a:r>
                        <a:rPr lang="it-IT" sz="1800" u="none" strike="noStrike" cap="none"/>
                        <a:t>sa</a:t>
                      </a:r>
                      <a:endParaRPr sz="1800" u="none" strike="noStrike" cap="none">
                        <a:latin typeface="Times New Roman"/>
                        <a:ea typeface="Times New Roman"/>
                        <a:cs typeface="Times New Roman"/>
                        <a:sym typeface="Times New Roman"/>
                      </a:endParaRPr>
                    </a:p>
                  </a:txBody>
                  <a:tcPr marL="44450" marR="44450" marT="0" marB="0" anchor="ctr"/>
                </a:tc>
                <a:tc>
                  <a:txBody>
                    <a:bodyPr/>
                    <a:lstStyle/>
                    <a:p>
                      <a:pPr marL="0" marR="0" lvl="0" indent="0" algn="l" rtl="0">
                        <a:spcBef>
                          <a:spcPts val="0"/>
                        </a:spcBef>
                        <a:spcAft>
                          <a:spcPts val="0"/>
                        </a:spcAft>
                        <a:buNone/>
                      </a:pPr>
                      <a:r>
                        <a:rPr lang="it-IT" sz="1800" u="none" strike="noStrike" cap="none">
                          <a:solidFill>
                            <a:schemeClr val="dk1"/>
                          </a:solidFill>
                        </a:rPr>
                        <a:t>Tasso d’incremento dovuto acquisizioni cittadinanza medio annuo (per 1.000 residenti)</a:t>
                      </a:r>
                      <a:endParaRPr sz="1800" u="none" strike="noStrike" cap="none">
                        <a:solidFill>
                          <a:schemeClr val="dk1"/>
                        </a:solidFill>
                        <a:latin typeface="Times New Roman"/>
                        <a:ea typeface="Times New Roman"/>
                        <a:cs typeface="Times New Roman"/>
                        <a:sym typeface="Times New Roman"/>
                      </a:endParaRPr>
                    </a:p>
                  </a:txBody>
                  <a:tcPr marL="44450" marR="44450" marT="0" marB="0" anchor="ctr"/>
                </a:tc>
                <a:tc>
                  <a:txBody>
                    <a:bodyPr/>
                    <a:lstStyle/>
                    <a:p>
                      <a:pPr marL="0" marR="0" lvl="0" indent="0" algn="ctr" rtl="0">
                        <a:spcBef>
                          <a:spcPts val="0"/>
                        </a:spcBef>
                        <a:spcAft>
                          <a:spcPts val="0"/>
                        </a:spcAft>
                        <a:buNone/>
                      </a:pPr>
                      <a:r>
                        <a:rPr lang="it-IT" sz="1800" u="none" strike="noStrike" cap="none"/>
                        <a:t>2011-2020</a:t>
                      </a:r>
                      <a:endParaRPr sz="1800" u="none" strike="noStrike" cap="none">
                        <a:latin typeface="Times New Roman"/>
                        <a:ea typeface="Times New Roman"/>
                        <a:cs typeface="Times New Roman"/>
                        <a:sym typeface="Times New Roman"/>
                      </a:endParaRPr>
                    </a:p>
                  </a:txBody>
                  <a:tcPr marL="44450" marR="44450" marT="0" marB="0" anchor="ctr"/>
                </a:tc>
                <a:tc vMerge="1">
                  <a:txBody>
                    <a:bodyPr/>
                    <a:lstStyle/>
                    <a:p>
                      <a:endParaRPr lang="it-IT"/>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8"/>
          <p:cNvSpPr txBox="1"/>
          <p:nvPr/>
        </p:nvSpPr>
        <p:spPr>
          <a:xfrm>
            <a:off x="-1" y="0"/>
            <a:ext cx="12192000" cy="1214400"/>
          </a:xfrm>
          <a:prstGeom prst="rect">
            <a:avLst/>
          </a:prstGeom>
          <a:solidFill>
            <a:srgbClr val="E92E16"/>
          </a:solidFill>
          <a:ln>
            <a:noFill/>
          </a:ln>
        </p:spPr>
        <p:txBody>
          <a:bodyPr spcFirstLastPara="1" wrap="square" lIns="288000" tIns="144000" rIns="288000" bIns="144000" anchor="ctr" anchorCtr="0">
            <a:noAutofit/>
          </a:bodyPr>
          <a:lstStyle/>
          <a:p>
            <a:pPr marL="0" marR="0" lvl="0" indent="0" algn="l" rtl="0">
              <a:spcBef>
                <a:spcPts val="0"/>
              </a:spcBef>
              <a:spcAft>
                <a:spcPts val="0"/>
              </a:spcAft>
              <a:buNone/>
            </a:pPr>
            <a:r>
              <a:rPr lang="it-IT" sz="3200" b="1">
                <a:solidFill>
                  <a:schemeClr val="lt1"/>
                </a:solidFill>
                <a:latin typeface="Calibri"/>
                <a:ea typeface="Calibri"/>
                <a:cs typeface="Calibri"/>
                <a:sym typeface="Calibri"/>
              </a:rPr>
              <a:t>L’utilizzo dei dati di popolazione con la ricostruzione intercensuaria (1)</a:t>
            </a:r>
            <a:endParaRPr sz="3200" b="1">
              <a:solidFill>
                <a:schemeClr val="lt1"/>
              </a:solidFill>
              <a:latin typeface="Calibri"/>
              <a:ea typeface="Calibri"/>
              <a:cs typeface="Calibri"/>
              <a:sym typeface="Calibri"/>
            </a:endParaRPr>
          </a:p>
        </p:txBody>
      </p:sp>
      <p:sp>
        <p:nvSpPr>
          <p:cNvPr id="106" name="Google Shape;106;p8"/>
          <p:cNvSpPr txBox="1"/>
          <p:nvPr/>
        </p:nvSpPr>
        <p:spPr>
          <a:xfrm>
            <a:off x="3609847" y="6368893"/>
            <a:ext cx="5048072" cy="331932"/>
          </a:xfrm>
          <a:prstGeom prst="rect">
            <a:avLst/>
          </a:prstGeom>
          <a:noFill/>
          <a:ln>
            <a:noFill/>
          </a:ln>
        </p:spPr>
        <p:txBody>
          <a:bodyPr spcFirstLastPara="1" wrap="square" lIns="91425" tIns="45700" rIns="91425" bIns="0" anchor="b" anchorCtr="0">
            <a:noAutofit/>
          </a:bodyPr>
          <a:lstStyle/>
          <a:p>
            <a:pPr marL="0" marR="0" lvl="0" indent="0" algn="ctr" rtl="0">
              <a:spcBef>
                <a:spcPts val="0"/>
              </a:spcBef>
              <a:spcAft>
                <a:spcPts val="0"/>
              </a:spcAft>
              <a:buNone/>
            </a:pPr>
            <a:endParaRPr sz="1200">
              <a:solidFill>
                <a:srgbClr val="7F7F7F"/>
              </a:solidFill>
              <a:latin typeface="Arial"/>
              <a:ea typeface="Arial"/>
              <a:cs typeface="Arial"/>
              <a:sym typeface="Arial"/>
            </a:endParaRPr>
          </a:p>
        </p:txBody>
      </p:sp>
      <p:sp>
        <p:nvSpPr>
          <p:cNvPr id="107" name="Google Shape;107;p8"/>
          <p:cNvSpPr txBox="1"/>
          <p:nvPr/>
        </p:nvSpPr>
        <p:spPr>
          <a:xfrm>
            <a:off x="1397528" y="1237046"/>
            <a:ext cx="606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dirty="0">
                <a:solidFill>
                  <a:srgbClr val="595959"/>
                </a:solidFill>
                <a:latin typeface="Calibri"/>
                <a:ea typeface="Calibri"/>
                <a:cs typeface="Calibri"/>
                <a:sym typeface="Calibri"/>
              </a:rPr>
              <a:t>Tasso di crescita medio annuo 2011-2020 (per 1.000 residenti)</a:t>
            </a:r>
            <a:endParaRPr sz="1800" b="1" dirty="0">
              <a:solidFill>
                <a:srgbClr val="595959"/>
              </a:solidFill>
              <a:latin typeface="Calibri"/>
              <a:ea typeface="Calibri"/>
              <a:cs typeface="Calibri"/>
              <a:sym typeface="Calibri"/>
            </a:endParaRPr>
          </a:p>
        </p:txBody>
      </p:sp>
      <p:graphicFrame>
        <p:nvGraphicFramePr>
          <p:cNvPr id="108" name="Google Shape;108;p8"/>
          <p:cNvGraphicFramePr/>
          <p:nvPr>
            <p:extLst>
              <p:ext uri="{D42A27DB-BD31-4B8C-83A1-F6EECF244321}">
                <p14:modId xmlns:p14="http://schemas.microsoft.com/office/powerpoint/2010/main" val="495724096"/>
              </p:ext>
            </p:extLst>
          </p:nvPr>
        </p:nvGraphicFramePr>
        <p:xfrm>
          <a:off x="893249" y="1388337"/>
          <a:ext cx="10458600" cy="46155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Personalizza struttura">
  <a:themeElements>
    <a:clrScheme name="Personalizzati 1">
      <a:dk1>
        <a:srgbClr val="000000"/>
      </a:dk1>
      <a:lt1>
        <a:srgbClr val="FFFFFF"/>
      </a:lt1>
      <a:dk2>
        <a:srgbClr val="44546A"/>
      </a:dk2>
      <a:lt2>
        <a:srgbClr val="E7E6E6"/>
      </a:lt2>
      <a:accent1>
        <a:srgbClr val="4472C4"/>
      </a:accent1>
      <a:accent2>
        <a:srgbClr val="D2691D"/>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1351</Words>
  <Application>Microsoft Macintosh PowerPoint</Application>
  <PresentationFormat>Widescreen</PresentationFormat>
  <Paragraphs>113</Paragraphs>
  <Slides>16</Slides>
  <Notes>16</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Arial</vt:lpstr>
      <vt:lpstr>Calibri</vt:lpstr>
      <vt:lpstr>Noto Sans Symbols</vt:lpstr>
      <vt:lpstr>Times New Roman</vt:lpstr>
      <vt:lpstr>Personalizza struttura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di Microsoft Office</dc:creator>
  <cp:lastModifiedBy>Ilaria Di Sebastiano</cp:lastModifiedBy>
  <cp:revision>7</cp:revision>
  <dcterms:created xsi:type="dcterms:W3CDTF">2018-02-02T13:22:46Z</dcterms:created>
  <dcterms:modified xsi:type="dcterms:W3CDTF">2021-11-18T20:35:27Z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0x010100661A2BE3120D674DA36C11D6006822D4</vt:lpwstr>
  </property>
  <property fmtid="{D5CDD505-2E9C-101B-9397-08002B2CF9AE}" pid="3" name="_dlc_DocIdItemGuid">
    <vt:lpwstr>12dd70b2-1ee1-4fc9-9082-ce96b7dae8b5</vt:lpwstr>
  </property>
</Properties>
</file>